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7"/>
  </p:notesMasterIdLst>
  <p:sldIdLst>
    <p:sldId id="257" r:id="rId2"/>
    <p:sldId id="263" r:id="rId3"/>
    <p:sldId id="260" r:id="rId4"/>
    <p:sldId id="266" r:id="rId5"/>
    <p:sldId id="267" r:id="rId6"/>
  </p:sldIdLst>
  <p:sldSz cx="9144000" cy="5143500" type="screen16x9"/>
  <p:notesSz cx="6858000" cy="9144000"/>
  <p:embeddedFontLst>
    <p:embeddedFont>
      <p:font typeface="Comfortaa" charset="0"/>
      <p:regular r:id="rId8"/>
      <p:bold r:id="rId9"/>
    </p:embeddedFont>
    <p:embeddedFont>
      <p:font typeface="Montserrat" charset="-52"/>
      <p:regular r:id="rId10"/>
      <p:bold r:id="rId11"/>
      <p:italic r:id="rId12"/>
      <p:boldItalic r:id="rId13"/>
    </p:embeddedFont>
    <p:embeddedFont>
      <p:font typeface="Montserrat Medium" charset="-52"/>
      <p:regular r:id="rId14"/>
      <p:bold r:id="rId15"/>
      <p:italic r:id="rId16"/>
      <p:boldItalic r:id="rId17"/>
    </p:embeddedFont>
    <p:embeddedFont>
      <p:font typeface="Montserrat SemiBold" charset="-52"/>
      <p:regular r:id="rId18"/>
      <p:bold r:id="rId19"/>
      <p:italic r:id="rId20"/>
      <p:boldItalic r:id="rId21"/>
    </p:embeddedFont>
    <p:embeddedFont>
      <p:font typeface="Roboto" charset="0"/>
      <p:regular r:id="rId22"/>
      <p:bold r:id="rId23"/>
      <p:italic r:id="rId24"/>
      <p:boldItalic r:id="rId25"/>
    </p:embeddedFont>
    <p:embeddedFont>
      <p:font typeface="Oswald Regular" charset="0"/>
      <p:regular r:id="rId26"/>
      <p:bold r:id="rId27"/>
    </p:embeddedFont>
    <p:embeddedFont>
      <p:font typeface="Oswald" charset="-52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37">
          <p15:clr>
            <a:srgbClr val="A4A3A4"/>
          </p15:clr>
        </p15:guide>
        <p15:guide id="2" orient="horz" pos="979">
          <p15:clr>
            <a:srgbClr val="A4A3A4"/>
          </p15:clr>
        </p15:guide>
        <p15:guide id="3" orient="horz" pos="1197">
          <p15:clr>
            <a:srgbClr val="A4A3A4"/>
          </p15:clr>
        </p15:guide>
        <p15:guide id="4" orient="horz" pos="3175">
          <p15:clr>
            <a:srgbClr val="A4A3A4"/>
          </p15:clr>
        </p15:guide>
        <p15:guide id="5" orient="horz" pos="1531">
          <p15:clr>
            <a:srgbClr val="A4A3A4"/>
          </p15:clr>
        </p15:guide>
        <p15:guide id="6" orient="horz" pos="2015">
          <p15:clr>
            <a:srgbClr val="A4A3A4"/>
          </p15:clr>
        </p15:guide>
        <p15:guide id="7" orient="horz" pos="3214">
          <p15:clr>
            <a:srgbClr val="A4A3A4"/>
          </p15:clr>
        </p15:guide>
        <p15:guide id="8" orient="horz" pos="2841">
          <p15:clr>
            <a:srgbClr val="A4A3A4"/>
          </p15:clr>
        </p15:guide>
        <p15:guide id="9" pos="5654">
          <p15:clr>
            <a:srgbClr val="A4A3A4"/>
          </p15:clr>
        </p15:guide>
        <p15:guide id="10" pos="2826">
          <p15:clr>
            <a:srgbClr val="A4A3A4"/>
          </p15:clr>
        </p15:guide>
        <p15:guide id="11" pos="19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CC"/>
    <a:srgbClr val="000099"/>
    <a:srgbClr val="2EB82E"/>
    <a:srgbClr val="33CC33"/>
    <a:srgbClr val="009900"/>
    <a:srgbClr val="0066FF"/>
    <a:srgbClr val="0000CC"/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C9CADA0-7961-4A86-A201-14E684EE46ED}">
  <a:tblStyle styleId="{6C9CADA0-7961-4A86-A201-14E684EE46E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31AE0B4-24C9-48A0-BE43-2183894A2161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 snapToGrid="0">
      <p:cViewPr>
        <p:scale>
          <a:sx n="157" d="100"/>
          <a:sy n="157" d="100"/>
        </p:scale>
        <p:origin x="-342" y="-90"/>
      </p:cViewPr>
      <p:guideLst>
        <p:guide orient="horz" pos="2837"/>
        <p:guide orient="horz" pos="979"/>
        <p:guide orient="horz" pos="1197"/>
        <p:guide orient="horz" pos="3175"/>
        <p:guide orient="horz" pos="1531"/>
        <p:guide orient="horz" pos="2015"/>
        <p:guide orient="horz" pos="3214"/>
        <p:guide orient="horz" pos="2841"/>
        <p:guide pos="5654"/>
        <p:guide pos="2826"/>
        <p:guide pos="19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font" Target="fonts/font21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presProps" Target="presProps.xml"/><Relationship Id="rId8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62334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 amt="30000"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ADAD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ADADA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/>
        </p:nvSpPr>
        <p:spPr>
          <a:xfrm>
            <a:off x="0" y="-128588"/>
            <a:ext cx="9144000" cy="301626"/>
          </a:xfrm>
          <a:prstGeom prst="rect">
            <a:avLst/>
          </a:prstGeom>
          <a:noFill/>
          <a:ln>
            <a:noFill/>
          </a:ln>
          <a:effectLst>
            <a:outerShdw blurRad="63500" dist="19050" dir="5400000">
              <a:srgbClr val="FFFFFF">
                <a:alpha val="95686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640080" y="2277685"/>
            <a:ext cx="8179723" cy="2074816"/>
          </a:xfrm>
          <a:custGeom>
            <a:avLst/>
            <a:gdLst/>
            <a:ahLst/>
            <a:cxnLst/>
            <a:rect l="l" t="t" r="r" b="b"/>
            <a:pathLst>
              <a:path w="6530975" h="1674813" extrusionOk="0">
                <a:moveTo>
                  <a:pt x="279141" y="0"/>
                </a:moveTo>
                <a:lnTo>
                  <a:pt x="6530975" y="0"/>
                </a:lnTo>
                <a:lnTo>
                  <a:pt x="6530975" y="0"/>
                </a:lnTo>
                <a:lnTo>
                  <a:pt x="6530975" y="1395672"/>
                </a:lnTo>
                <a:cubicBezTo>
                  <a:pt x="6530975" y="1549837"/>
                  <a:pt x="6405999" y="1674813"/>
                  <a:pt x="6251834" y="1674813"/>
                </a:cubicBezTo>
                <a:lnTo>
                  <a:pt x="0" y="1674813"/>
                </a:lnTo>
                <a:lnTo>
                  <a:pt x="0" y="1674813"/>
                </a:lnTo>
                <a:lnTo>
                  <a:pt x="0" y="279141"/>
                </a:lnTo>
                <a:cubicBezTo>
                  <a:pt x="0" y="124976"/>
                  <a:pt x="124976" y="0"/>
                  <a:pt x="279141" y="0"/>
                </a:cubicBezTo>
                <a:close/>
              </a:path>
            </a:pathLst>
          </a:custGeom>
          <a:solidFill>
            <a:schemeClr val="tx1"/>
          </a:solidFill>
          <a:ln w="28575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9050" dir="3600019">
              <a:srgbClr val="000000">
                <a:alpha val="4823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897775" y="2518755"/>
            <a:ext cx="7639396" cy="1765377"/>
          </a:xfrm>
          <a:prstGeom prst="rect">
            <a:avLst/>
          </a:prstGeom>
          <a:noFill/>
          <a:ln>
            <a:noFill/>
          </a:ln>
          <a:effectLst>
            <a:outerShdw blurRad="63500" dist="19050" dir="5400000">
              <a:srgbClr val="000000">
                <a:alpha val="7882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SzPts val="1600"/>
            </a:pPr>
            <a:r>
              <a:rPr lang="en-US" sz="1600" i="1" dirty="0">
                <a:latin typeface="Montserrat SemiBold"/>
                <a:sym typeface="Montserrat SemiBold"/>
              </a:rPr>
              <a:t>Zinus – это превосходн</a:t>
            </a:r>
            <a:r>
              <a:rPr lang="ru-RU" sz="1600" i="1" dirty="0">
                <a:latin typeface="Montserrat SemiBold"/>
                <a:sym typeface="Montserrat SemiBold"/>
              </a:rPr>
              <a:t>ое растительное молоко</a:t>
            </a:r>
            <a:r>
              <a:rPr lang="en-US" sz="1600" i="1" dirty="0">
                <a:latin typeface="Montserrat SemiBold"/>
                <a:sym typeface="Montserrat SemiBold"/>
              </a:rPr>
              <a:t>, без добавления сахара и консервантов. Не содерж</a:t>
            </a:r>
            <a:r>
              <a:rPr lang="ru-RU" sz="1600" i="1" dirty="0">
                <a:latin typeface="Montserrat SemiBold"/>
                <a:sym typeface="Montserrat SemiBold"/>
              </a:rPr>
              <a:t>и</a:t>
            </a:r>
            <a:r>
              <a:rPr lang="en-US" sz="1600" i="1" dirty="0">
                <a:latin typeface="Montserrat SemiBold"/>
                <a:sym typeface="Montserrat SemiBold"/>
              </a:rPr>
              <a:t>т лактозу</a:t>
            </a:r>
            <a:r>
              <a:rPr lang="ru-RU" sz="1600" i="1" dirty="0">
                <a:latin typeface="Montserrat SemiBold"/>
                <a:sym typeface="Montserrat SemiBold"/>
              </a:rPr>
              <a:t> и ГМО</a:t>
            </a:r>
            <a:r>
              <a:rPr lang="en-US" sz="1600" i="1" dirty="0">
                <a:latin typeface="Montserrat SemiBold"/>
                <a:sym typeface="Montserrat SemiBold"/>
              </a:rPr>
              <a:t>. Чудес</a:t>
            </a:r>
            <a:r>
              <a:rPr lang="ru-RU" sz="1600" i="1" dirty="0">
                <a:latin typeface="Montserrat SemiBold"/>
                <a:sym typeface="Montserrat SemiBold"/>
              </a:rPr>
              <a:t>ное молоко</a:t>
            </a:r>
            <a:r>
              <a:rPr lang="en-US" sz="1600" i="1" dirty="0">
                <a:latin typeface="Montserrat SemiBold"/>
                <a:sym typeface="Montserrat SemiBold"/>
              </a:rPr>
              <a:t> для непосредственного употребления, а также в качестве дополнения в холодные и горячие напитки, сухие завтраки и выпечку. Идеальный продукт для тех, кто заботится о своем здоровье, вег</a:t>
            </a:r>
            <a:r>
              <a:rPr lang="ru-RU" sz="1600" i="1" dirty="0">
                <a:latin typeface="Montserrat SemiBold"/>
                <a:sym typeface="Montserrat SemiBold"/>
              </a:rPr>
              <a:t>анов</a:t>
            </a:r>
            <a:r>
              <a:rPr lang="en-US" sz="1600" i="1" dirty="0">
                <a:latin typeface="Montserrat SemiBold"/>
                <a:sym typeface="Montserrat SemiBold"/>
              </a:rPr>
              <a:t> и постящихся.</a:t>
            </a:r>
            <a:r>
              <a:rPr lang="ru-RU" sz="1600" i="1" dirty="0">
                <a:latin typeface="Montserrat SemiBold"/>
                <a:sym typeface="Montserrat SemiBold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F3F3F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0" name="Google Shape;87;p14"/>
          <p:cNvPicPr preferRelativeResize="0"/>
          <p:nvPr/>
        </p:nvPicPr>
        <p:blipFill rotWithShape="1">
          <a:blip r:embed="rId3">
            <a:alphaModFix/>
          </a:blip>
          <a:srcRect b="65"/>
          <a:stretch/>
        </p:blipFill>
        <p:spPr>
          <a:xfrm>
            <a:off x="3075439" y="0"/>
            <a:ext cx="2841395" cy="2074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/>
        </p:nvSpPr>
        <p:spPr>
          <a:xfrm>
            <a:off x="0" y="-128588"/>
            <a:ext cx="9144000" cy="301626"/>
          </a:xfrm>
          <a:prstGeom prst="rect">
            <a:avLst/>
          </a:prstGeom>
          <a:noFill/>
          <a:ln>
            <a:noFill/>
          </a:ln>
          <a:effectLst>
            <a:outerShdw blurRad="63500" dist="19050" dir="5400000">
              <a:srgbClr val="FFFFFF">
                <a:alpha val="95294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116732" y="1373588"/>
            <a:ext cx="8912967" cy="2134855"/>
          </a:xfrm>
          <a:custGeom>
            <a:avLst/>
            <a:gdLst/>
            <a:ahLst/>
            <a:cxnLst/>
            <a:rect l="l" t="t" r="r" b="b"/>
            <a:pathLst>
              <a:path w="4797425" h="3613150" extrusionOk="0">
                <a:moveTo>
                  <a:pt x="602204" y="0"/>
                </a:moveTo>
                <a:lnTo>
                  <a:pt x="4797425" y="0"/>
                </a:lnTo>
                <a:lnTo>
                  <a:pt x="4797425" y="3010946"/>
                </a:lnTo>
                <a:cubicBezTo>
                  <a:pt x="4797425" y="3343534"/>
                  <a:pt x="4527809" y="3613150"/>
                  <a:pt x="4195221" y="3613150"/>
                </a:cubicBezTo>
                <a:lnTo>
                  <a:pt x="0" y="3613150"/>
                </a:lnTo>
                <a:lnTo>
                  <a:pt x="0" y="602204"/>
                </a:lnTo>
                <a:cubicBezTo>
                  <a:pt x="0" y="269616"/>
                  <a:pt x="269616" y="0"/>
                  <a:pt x="602204" y="0"/>
                </a:cubicBezTo>
                <a:close/>
              </a:path>
            </a:pathLst>
          </a:custGeom>
          <a:solidFill>
            <a:srgbClr val="4AA05A">
              <a:alpha val="75294"/>
            </a:srgbClr>
          </a:solidFill>
          <a:ln w="2857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3">
            <a:alphaModFix/>
          </a:blip>
          <a:srcRect b="65"/>
          <a:stretch/>
        </p:blipFill>
        <p:spPr>
          <a:xfrm>
            <a:off x="3343275" y="-237054"/>
            <a:ext cx="2091244" cy="160541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18;p27"/>
          <p:cNvSpPr txBox="1">
            <a:spLocks/>
          </p:cNvSpPr>
          <p:nvPr/>
        </p:nvSpPr>
        <p:spPr>
          <a:xfrm>
            <a:off x="851801" y="3671838"/>
            <a:ext cx="1148715" cy="780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tabLst/>
              <a:defRPr/>
            </a:pPr>
            <a:r>
              <a:rPr kumimoji="0" lang="en" sz="4800" b="0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swald"/>
                <a:ea typeface="Oswald"/>
                <a:cs typeface="Oswald"/>
                <a:sym typeface="Oswald"/>
              </a:rPr>
              <a:t>01</a:t>
            </a:r>
          </a:p>
        </p:txBody>
      </p:sp>
      <p:sp>
        <p:nvSpPr>
          <p:cNvPr id="15" name="Google Shape;323;p27"/>
          <p:cNvSpPr txBox="1">
            <a:spLocks noGrp="1"/>
          </p:cNvSpPr>
          <p:nvPr>
            <p:ph type="subTitle" idx="4294967295"/>
          </p:nvPr>
        </p:nvSpPr>
        <p:spPr>
          <a:xfrm>
            <a:off x="1769718" y="3689324"/>
            <a:ext cx="1537088" cy="24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6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Безопасность</a:t>
            </a:r>
            <a:endParaRPr sz="1600" dirty="0">
              <a:solidFill>
                <a:schemeClr val="bg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" name="Google Shape;323;p27"/>
          <p:cNvSpPr txBox="1">
            <a:spLocks noGrp="1"/>
          </p:cNvSpPr>
          <p:nvPr>
            <p:ph type="subTitle" idx="4294967295"/>
          </p:nvPr>
        </p:nvSpPr>
        <p:spPr>
          <a:xfrm>
            <a:off x="1783392" y="3900091"/>
            <a:ext cx="2094689" cy="39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 sz="12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Рекомендовано для детского питания с 3-х лет</a:t>
            </a:r>
          </a:p>
        </p:txBody>
      </p:sp>
      <p:sp>
        <p:nvSpPr>
          <p:cNvPr id="17" name="Google Shape;318;p27"/>
          <p:cNvSpPr txBox="1">
            <a:spLocks/>
          </p:cNvSpPr>
          <p:nvPr/>
        </p:nvSpPr>
        <p:spPr>
          <a:xfrm>
            <a:off x="848561" y="4343038"/>
            <a:ext cx="1148715" cy="780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tabLst/>
              <a:defRPr/>
            </a:pPr>
            <a:r>
              <a:rPr kumimoji="0" lang="en" sz="4800" b="0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swald"/>
                <a:ea typeface="Oswald"/>
                <a:cs typeface="Oswald"/>
                <a:sym typeface="Oswald"/>
              </a:rPr>
              <a:t>0</a:t>
            </a:r>
            <a:r>
              <a:rPr lang="ru-RU" sz="4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/>
                <a:ea typeface="Oswald"/>
                <a:cs typeface="Oswald"/>
                <a:sym typeface="Oswald"/>
              </a:rPr>
              <a:t>2</a:t>
            </a:r>
            <a:endParaRPr kumimoji="0" lang="en" sz="4800" b="0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8" name="Google Shape;323;p27"/>
          <p:cNvSpPr txBox="1">
            <a:spLocks noGrp="1"/>
          </p:cNvSpPr>
          <p:nvPr>
            <p:ph type="subTitle" idx="4294967295"/>
          </p:nvPr>
        </p:nvSpPr>
        <p:spPr>
          <a:xfrm>
            <a:off x="1766478" y="4360524"/>
            <a:ext cx="1537088" cy="24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 sz="16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Реклама</a:t>
            </a:r>
            <a:endParaRPr sz="1600" dirty="0">
              <a:solidFill>
                <a:schemeClr val="bg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" name="Google Shape;323;p27"/>
          <p:cNvSpPr txBox="1">
            <a:spLocks noGrp="1"/>
          </p:cNvSpPr>
          <p:nvPr>
            <p:ph type="subTitle" idx="4294967295"/>
          </p:nvPr>
        </p:nvSpPr>
        <p:spPr>
          <a:xfrm>
            <a:off x="1780152" y="4571291"/>
            <a:ext cx="2234117" cy="39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 sz="12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Постоянная контекстная реклама в Яндекс и </a:t>
            </a:r>
            <a:r>
              <a:rPr lang="en-US" sz="12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Google</a:t>
            </a:r>
            <a:endParaRPr lang="ru-RU" sz="1200" dirty="0">
              <a:solidFill>
                <a:schemeClr val="bg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0" name="Google Shape;318;p27"/>
          <p:cNvSpPr txBox="1">
            <a:spLocks/>
          </p:cNvSpPr>
          <p:nvPr/>
        </p:nvSpPr>
        <p:spPr>
          <a:xfrm>
            <a:off x="5057367" y="3655628"/>
            <a:ext cx="1148715" cy="780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tabLst/>
              <a:defRPr/>
            </a:pPr>
            <a:r>
              <a:rPr kumimoji="0" lang="en" sz="4800" b="0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swald"/>
                <a:ea typeface="Oswald"/>
                <a:cs typeface="Oswald"/>
                <a:sym typeface="Oswald"/>
              </a:rPr>
              <a:t>03</a:t>
            </a:r>
          </a:p>
        </p:txBody>
      </p:sp>
      <p:sp>
        <p:nvSpPr>
          <p:cNvPr id="21" name="Google Shape;323;p27"/>
          <p:cNvSpPr txBox="1">
            <a:spLocks noGrp="1"/>
          </p:cNvSpPr>
          <p:nvPr>
            <p:ph type="subTitle" idx="4294967295"/>
          </p:nvPr>
        </p:nvSpPr>
        <p:spPr>
          <a:xfrm>
            <a:off x="5975283" y="3673114"/>
            <a:ext cx="1722541" cy="24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 sz="16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Продвижение</a:t>
            </a:r>
            <a:endParaRPr sz="1600" dirty="0">
              <a:solidFill>
                <a:schemeClr val="bg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" name="Google Shape;323;p27"/>
          <p:cNvSpPr txBox="1">
            <a:spLocks noGrp="1"/>
          </p:cNvSpPr>
          <p:nvPr>
            <p:ph type="subTitle" idx="4294967295"/>
          </p:nvPr>
        </p:nvSpPr>
        <p:spPr>
          <a:xfrm>
            <a:off x="5988958" y="3883881"/>
            <a:ext cx="2299012" cy="39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 sz="12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Посты в соцсетях и сотрудничество с блогерами</a:t>
            </a:r>
          </a:p>
        </p:txBody>
      </p:sp>
      <p:sp>
        <p:nvSpPr>
          <p:cNvPr id="23" name="Google Shape;318;p27"/>
          <p:cNvSpPr txBox="1">
            <a:spLocks/>
          </p:cNvSpPr>
          <p:nvPr/>
        </p:nvSpPr>
        <p:spPr>
          <a:xfrm>
            <a:off x="5060612" y="4365738"/>
            <a:ext cx="1148715" cy="780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tabLst/>
              <a:defRPr/>
            </a:pPr>
            <a:r>
              <a:rPr kumimoji="0" lang="en" sz="4800" b="0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swald"/>
                <a:ea typeface="Oswald"/>
                <a:cs typeface="Oswald"/>
                <a:sym typeface="Oswald"/>
              </a:rPr>
              <a:t>0</a:t>
            </a:r>
            <a:r>
              <a:rPr kumimoji="0" lang="ru-RU" sz="4800" b="0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swald"/>
                <a:ea typeface="Oswald"/>
                <a:cs typeface="Oswald"/>
                <a:sym typeface="Oswald"/>
              </a:rPr>
              <a:t>4</a:t>
            </a:r>
            <a:endParaRPr kumimoji="0" lang="en" sz="4800" b="0" i="0" u="none" strike="noStrike" kern="0" cap="none" spc="0" normalizeH="0" baseline="0" noProof="0" dirty="0">
              <a:ln>
                <a:noFill/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" name="Google Shape;323;p27"/>
          <p:cNvSpPr txBox="1">
            <a:spLocks noGrp="1"/>
          </p:cNvSpPr>
          <p:nvPr>
            <p:ph type="subTitle" idx="4294967295"/>
          </p:nvPr>
        </p:nvSpPr>
        <p:spPr>
          <a:xfrm>
            <a:off x="5978528" y="4383224"/>
            <a:ext cx="1722541" cy="24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 sz="16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Акции</a:t>
            </a:r>
            <a:endParaRPr sz="1600" dirty="0">
              <a:solidFill>
                <a:schemeClr val="bg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5" name="Google Shape;323;p27"/>
          <p:cNvSpPr txBox="1">
            <a:spLocks noGrp="1"/>
          </p:cNvSpPr>
          <p:nvPr>
            <p:ph type="subTitle" idx="4294967295"/>
          </p:nvPr>
        </p:nvSpPr>
        <p:spPr>
          <a:xfrm>
            <a:off x="5992203" y="4593991"/>
            <a:ext cx="2299012" cy="39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 sz="1200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Регулярные маркетинговые активности</a:t>
            </a:r>
          </a:p>
        </p:txBody>
      </p:sp>
      <p:sp>
        <p:nvSpPr>
          <p:cNvPr id="26" name="Google Shape;65;p13"/>
          <p:cNvSpPr/>
          <p:nvPr/>
        </p:nvSpPr>
        <p:spPr>
          <a:xfrm>
            <a:off x="0" y="863011"/>
            <a:ext cx="3325091" cy="371475"/>
          </a:xfrm>
          <a:custGeom>
            <a:avLst/>
            <a:gdLst/>
            <a:ahLst/>
            <a:cxnLst/>
            <a:rect l="l" t="t" r="r" b="b"/>
            <a:pathLst>
              <a:path w="1970088" h="371475" extrusionOk="0">
                <a:moveTo>
                  <a:pt x="61914" y="0"/>
                </a:moveTo>
                <a:lnTo>
                  <a:pt x="1970088" y="0"/>
                </a:lnTo>
                <a:lnTo>
                  <a:pt x="1970088" y="309561"/>
                </a:lnTo>
                <a:cubicBezTo>
                  <a:pt x="1970088" y="343755"/>
                  <a:pt x="1942368" y="371475"/>
                  <a:pt x="1908174" y="371475"/>
                </a:cubicBezTo>
                <a:lnTo>
                  <a:pt x="0" y="371475"/>
                </a:lnTo>
                <a:lnTo>
                  <a:pt x="0" y="61914"/>
                </a:lnTo>
                <a:cubicBezTo>
                  <a:pt x="0" y="27720"/>
                  <a:pt x="27720" y="0"/>
                  <a:pt x="61914" y="0"/>
                </a:cubicBezTo>
                <a:close/>
              </a:path>
            </a:pathLst>
          </a:custGeom>
          <a:solidFill>
            <a:srgbClr val="F3F3F3"/>
          </a:solidFill>
          <a:ln w="28575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SemiBold"/>
              <a:buNone/>
            </a:pPr>
            <a:r>
              <a:rPr lang="ru-RU" sz="1600" i="1" dirty="0">
                <a:latin typeface="Montserrat SemiBold"/>
                <a:sym typeface="Montserrat SemiBold"/>
              </a:rPr>
              <a:t>ОБНОВЛЕННАЯ ЛИНЕЙКА</a:t>
            </a:r>
            <a:endParaRPr lang="en-US" sz="1600" i="1" dirty="0">
              <a:latin typeface="Montserrat SemiBold"/>
            </a:endParaRPr>
          </a:p>
        </p:txBody>
      </p:sp>
      <p:pic>
        <p:nvPicPr>
          <p:cNvPr id="27" name="Picture 2" descr="C:\Users\Dp_m\Desktop\Zinus 1л ТВА, белая упаковка\ZINUS_ТБА_Эконом дизайн_правая сторона_кокос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45138" y="1511030"/>
            <a:ext cx="1536970" cy="1910383"/>
          </a:xfrm>
          <a:prstGeom prst="rect">
            <a:avLst/>
          </a:prstGeom>
          <a:noFill/>
        </p:spPr>
      </p:pic>
      <p:pic>
        <p:nvPicPr>
          <p:cNvPr id="31" name="Picture 3" descr="C:\Users\Dp_m\Desktop\Zinus 1л ТВА, белая упаковка\ZINUS_Обезличен со стикером_кедровое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92749" y="1464888"/>
            <a:ext cx="1612807" cy="2004646"/>
          </a:xfrm>
          <a:prstGeom prst="rect">
            <a:avLst/>
          </a:prstGeom>
          <a:noFill/>
        </p:spPr>
      </p:pic>
      <p:pic>
        <p:nvPicPr>
          <p:cNvPr id="39" name="Picture 2" descr="C:\Users\Dp_m\Desktop\Zinus 1л ТВА, белая упаковка\ZINUS_Обезличен со стикером_гречневое (1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31156" y="1433237"/>
            <a:ext cx="1651403" cy="2055750"/>
          </a:xfrm>
          <a:prstGeom prst="rect">
            <a:avLst/>
          </a:prstGeom>
          <a:noFill/>
        </p:spPr>
      </p:pic>
      <p:pic>
        <p:nvPicPr>
          <p:cNvPr id="40" name="Picture 3" descr="C:\Users\Dp_m\Desktop\Zinus 1л ТВА, белая упаковка\ZINUS_Обезличен со стикером_рисовое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5465" y="1464723"/>
            <a:ext cx="1627762" cy="2023235"/>
          </a:xfrm>
          <a:prstGeom prst="rect">
            <a:avLst/>
          </a:prstGeom>
          <a:noFill/>
        </p:spPr>
      </p:pic>
      <p:pic>
        <p:nvPicPr>
          <p:cNvPr id="28" name="Рисунок 27" descr="ZINUS_ТБА_Эконом дизайн_правая сторона_миндаль (3)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5976" y="1492623"/>
            <a:ext cx="1521470" cy="19632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/>
        </p:nvSpPr>
        <p:spPr>
          <a:xfrm>
            <a:off x="0" y="-128588"/>
            <a:ext cx="9144000" cy="301626"/>
          </a:xfrm>
          <a:prstGeom prst="rect">
            <a:avLst/>
          </a:prstGeom>
          <a:noFill/>
          <a:ln>
            <a:noFill/>
          </a:ln>
          <a:effectLst>
            <a:outerShdw blurRad="63500" dist="19050" dir="5400000">
              <a:srgbClr val="FFFFFF">
                <a:alpha val="95686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0" y="173057"/>
            <a:ext cx="1951038" cy="371475"/>
          </a:xfrm>
          <a:custGeom>
            <a:avLst/>
            <a:gdLst/>
            <a:ahLst/>
            <a:cxnLst/>
            <a:rect l="l" t="t" r="r" b="b"/>
            <a:pathLst>
              <a:path w="1951038" h="371475" extrusionOk="0">
                <a:moveTo>
                  <a:pt x="61914" y="0"/>
                </a:moveTo>
                <a:lnTo>
                  <a:pt x="1951038" y="0"/>
                </a:lnTo>
                <a:lnTo>
                  <a:pt x="1951038" y="309561"/>
                </a:lnTo>
                <a:cubicBezTo>
                  <a:pt x="1951038" y="343755"/>
                  <a:pt x="1923318" y="371475"/>
                  <a:pt x="1889124" y="371475"/>
                </a:cubicBezTo>
                <a:lnTo>
                  <a:pt x="0" y="371475"/>
                </a:lnTo>
                <a:lnTo>
                  <a:pt x="0" y="61914"/>
                </a:lnTo>
                <a:cubicBezTo>
                  <a:pt x="0" y="27720"/>
                  <a:pt x="27720" y="0"/>
                  <a:pt x="61914" y="0"/>
                </a:cubicBezTo>
                <a:close/>
              </a:path>
            </a:pathLst>
          </a:custGeom>
          <a:solidFill>
            <a:srgbClr val="F3F3F3"/>
          </a:solidFill>
          <a:ln w="28575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SemiBold"/>
              <a:buNone/>
            </a:pPr>
            <a:r>
              <a:rPr lang="en-US" sz="1600" b="0" i="1" u="none" strike="noStrike" cap="none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СОСТАВ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417513" y="3463925"/>
            <a:ext cx="850900" cy="31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11;p16"/>
          <p:cNvSpPr txBox="1"/>
          <p:nvPr/>
        </p:nvSpPr>
        <p:spPr>
          <a:xfrm>
            <a:off x="509079" y="1400101"/>
            <a:ext cx="8340001" cy="921567"/>
          </a:xfrm>
          <a:prstGeom prst="rect">
            <a:avLst/>
          </a:prstGeom>
          <a:solidFill>
            <a:srgbClr val="F3F3F3">
              <a:alpha val="65490"/>
            </a:srgbClr>
          </a:solidFill>
          <a:ln w="28575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11;p16"/>
          <p:cNvSpPr txBox="1"/>
          <p:nvPr/>
        </p:nvSpPr>
        <p:spPr>
          <a:xfrm>
            <a:off x="505840" y="2319606"/>
            <a:ext cx="8346332" cy="974828"/>
          </a:xfrm>
          <a:prstGeom prst="rect">
            <a:avLst/>
          </a:prstGeom>
          <a:solidFill>
            <a:srgbClr val="F3F3F3">
              <a:alpha val="65490"/>
            </a:srgbClr>
          </a:solidFill>
          <a:ln w="28575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111;p16"/>
          <p:cNvSpPr txBox="1"/>
          <p:nvPr/>
        </p:nvSpPr>
        <p:spPr>
          <a:xfrm>
            <a:off x="502596" y="3300918"/>
            <a:ext cx="8346484" cy="959797"/>
          </a:xfrm>
          <a:prstGeom prst="rect">
            <a:avLst/>
          </a:prstGeom>
          <a:solidFill>
            <a:srgbClr val="F3F3F3">
              <a:alpha val="65490"/>
            </a:srgbClr>
          </a:solidFill>
          <a:ln w="28575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112;p16"/>
          <p:cNvSpPr txBox="1"/>
          <p:nvPr/>
        </p:nvSpPr>
        <p:spPr>
          <a:xfrm>
            <a:off x="1420475" y="2256817"/>
            <a:ext cx="7308033" cy="995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000"/>
              <a:buFont typeface="Montserrat"/>
              <a:buNone/>
            </a:pPr>
            <a:r>
              <a:rPr lang="en-US" sz="850" b="1" i="0" u="none" strike="noStrike" cap="none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      ZINUS </a:t>
            </a:r>
            <a:r>
              <a:rPr lang="en-US" sz="850" b="1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1л ТВА </a:t>
            </a:r>
            <a:r>
              <a:rPr lang="ru-RU" sz="85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Миндальное молоко</a:t>
            </a:r>
          </a:p>
          <a:p>
            <a:r>
              <a:rPr lang="ru-RU" sz="850" b="1" dirty="0" smtClean="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Состав:</a:t>
            </a:r>
            <a:r>
              <a:rPr lang="ru-RU" sz="850" dirty="0" smtClean="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 </a:t>
            </a:r>
            <a:r>
              <a:rPr lang="ru-RU" sz="850" dirty="0" err="1" smtClean="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орехово</a:t>
            </a:r>
            <a:r>
              <a:rPr lang="ru-RU" sz="850" dirty="0" smtClean="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- злаковая основа (вода питьевая, рисовая мука, соевые бобы, ядра орехов миндаля); вода питьевая, регулятор кислотности - фосфат калия; эмульгатор - лецитин соевый; источник кальция - карбонат кальция; стабилизатор - </a:t>
            </a:r>
            <a:r>
              <a:rPr lang="ru-RU" sz="850" dirty="0" err="1" smtClean="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геллановая</a:t>
            </a:r>
            <a:r>
              <a:rPr lang="ru-RU" sz="850" dirty="0" smtClean="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камедь, соль морская пищевая, натуральный </a:t>
            </a:r>
            <a:r>
              <a:rPr lang="ru-RU" sz="850" dirty="0" err="1" smtClean="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ароматизатор</a:t>
            </a:r>
            <a:r>
              <a:rPr lang="ru-RU" sz="850" dirty="0" smtClean="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витамины (В6, В12).</a:t>
            </a:r>
          </a:p>
          <a:p>
            <a:r>
              <a:rPr lang="ru-RU" sz="850" b="1" dirty="0" smtClean="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Пищевая ценность на 100 мл продукта (средние значения): </a:t>
            </a:r>
            <a:r>
              <a:rPr lang="ru-RU" sz="850" dirty="0" smtClean="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энергетическая ценность (калорийность) - 34 ккал/ 144 кДж; углеводы - 4,5 г, жир - 1,5 г, белки - 0,7 г, соль - 0,14 г, минеральные вещества: кальций 87 мг, витамины: В6 - 0,24мг, В12 - 0,38мкг.</a:t>
            </a:r>
          </a:p>
          <a:p>
            <a:pPr lvl="0" algn="just">
              <a:buClr>
                <a:srgbClr val="1C4587"/>
              </a:buClr>
              <a:buSzPts val="1000"/>
            </a:pPr>
            <a:endParaRPr sz="9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bg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" name="Google Shape;112;p16"/>
          <p:cNvSpPr txBox="1"/>
          <p:nvPr/>
        </p:nvSpPr>
        <p:spPr>
          <a:xfrm>
            <a:off x="1459385" y="3242554"/>
            <a:ext cx="7308038" cy="85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000"/>
              <a:buFont typeface="Montserrat"/>
              <a:buNone/>
            </a:pPr>
            <a:r>
              <a:rPr lang="en-US" sz="850" b="1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ZINUS 1л ТВА </a:t>
            </a:r>
            <a:r>
              <a:rPr lang="ru-RU" sz="85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Кедровое молоко</a:t>
            </a:r>
          </a:p>
          <a:p>
            <a:r>
              <a:rPr lang="ru-RU" sz="850" b="1" dirty="0" smtClean="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Состав: </a:t>
            </a:r>
            <a:r>
              <a:rPr lang="ru-RU" sz="850" dirty="0" smtClean="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вода, кедровые орехи, рис, морская соль, стабилизаторы: </a:t>
            </a:r>
            <a:r>
              <a:rPr lang="ru-RU" sz="850" dirty="0" err="1" smtClean="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геллановая</a:t>
            </a:r>
            <a:r>
              <a:rPr lang="ru-RU" sz="850" dirty="0" smtClean="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камедь, фосфат кальция; эмульгатор: лецитин подсолнечный; витаминный комплекс (В6, В12).</a:t>
            </a:r>
          </a:p>
          <a:p>
            <a:r>
              <a:rPr lang="ru-RU" sz="850" b="1" dirty="0" smtClean="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Пищевая ценность на 100 мл продукта (средние значения):</a:t>
            </a:r>
            <a:r>
              <a:rPr lang="ru-RU" sz="850" dirty="0" smtClean="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 энергетическая ценность (калорийность) - 29 ккал/ 123 кДж; углеводы - 3,5 г, жир - 1,5 г, белки – 0,45 г, соль - 0,14 г, кальций - 87 мг, комплекс из 2-х витаминов – 0,24 мг.</a:t>
            </a:r>
          </a:p>
          <a:p>
            <a:pPr lvl="0" algn="just">
              <a:buClr>
                <a:srgbClr val="1C4587"/>
              </a:buClr>
              <a:buSzPts val="1000"/>
            </a:pPr>
            <a:endParaRPr sz="900" b="0" i="0" u="none" strike="noStrike" cap="none" dirty="0">
              <a:solidFill>
                <a:schemeClr val="bg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8" name="Google Shape;87;p14"/>
          <p:cNvPicPr preferRelativeResize="0"/>
          <p:nvPr/>
        </p:nvPicPr>
        <p:blipFill rotWithShape="1">
          <a:blip r:embed="rId3">
            <a:alphaModFix/>
          </a:blip>
          <a:srcRect b="65"/>
          <a:stretch/>
        </p:blipFill>
        <p:spPr>
          <a:xfrm>
            <a:off x="3343275" y="-152749"/>
            <a:ext cx="2091244" cy="160541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/>
        </p:nvSpPr>
        <p:spPr>
          <a:xfrm>
            <a:off x="1429789" y="1329446"/>
            <a:ext cx="7431578" cy="817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000"/>
              <a:buFont typeface="Montserrat"/>
              <a:buNone/>
            </a:pPr>
            <a:r>
              <a:rPr lang="en-US" sz="850" b="1" i="0" u="none" strike="noStrike" cap="none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ZINUS 1л ТВА </a:t>
            </a:r>
            <a:r>
              <a:rPr lang="ru-RU" sz="85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Кокосовое молоко</a:t>
            </a:r>
          </a:p>
          <a:p>
            <a:r>
              <a:rPr lang="ru-RU" sz="850" b="1" dirty="0" smtClean="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Состав:</a:t>
            </a:r>
            <a:r>
              <a:rPr lang="ru-RU" sz="850" dirty="0" smtClean="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 кокосовая основа (вода питьевая, переработанная мякоть кокосовых орехов); вода питьевая, рисовая мука, соевые бобы, регулятор кислотности - фосфат калия; эмульгатор - лецитин соевый; источник кальция - карбонат кальция; стабилизатор - </a:t>
            </a:r>
            <a:r>
              <a:rPr lang="ru-RU" sz="850" dirty="0" err="1" smtClean="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геллановая</a:t>
            </a:r>
            <a:r>
              <a:rPr lang="ru-RU" sz="850" dirty="0" smtClean="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камедь, соль морская пищевая, натуральный </a:t>
            </a:r>
            <a:r>
              <a:rPr lang="ru-RU" sz="850" dirty="0" err="1" smtClean="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ароматизатор</a:t>
            </a:r>
            <a:r>
              <a:rPr lang="ru-RU" sz="850" dirty="0" smtClean="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витамины (B6, В12).</a:t>
            </a:r>
          </a:p>
          <a:p>
            <a:r>
              <a:rPr lang="ru-RU" sz="850" b="1" dirty="0" smtClean="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Пищевая ценность на 100 мл продукта (средние значения): </a:t>
            </a:r>
            <a:r>
              <a:rPr lang="ru-RU" sz="850" dirty="0" smtClean="0">
                <a:solidFill>
                  <a:schemeClr val="bg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энергетическая ценность (калорийность) - 32 ккал/ 134 кДж; углеводы - 4,0 г, жир - 1,5 г, белки - 0,6 г, соль - 0,14 г, кальций - 87 мг, витамины: В6 -  0,24 мг, В12 - 0,38 мкг.</a:t>
            </a:r>
          </a:p>
          <a:p>
            <a:pPr algn="ctr">
              <a:buClr>
                <a:srgbClr val="1C4587"/>
              </a:buClr>
              <a:buSzPts val="1000"/>
            </a:pPr>
            <a:r>
              <a:rPr lang="ru-RU" sz="850" b="1" dirty="0" smtClean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lang="ru-RU" sz="850" b="1" dirty="0">
              <a:solidFill>
                <a:schemeClr val="bg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000"/>
              <a:buFont typeface="Montserrat"/>
              <a:buNone/>
            </a:pPr>
            <a:endParaRPr sz="9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bg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43689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1C4587"/>
              </a:buClr>
              <a:buSzPts val="1000"/>
            </a:pPr>
            <a:r>
              <a:rPr lang="ru-RU" sz="1100" b="1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Хранить при температуре от 0°С до +25°С и относительной влажности воздуха не более 75%. </a:t>
            </a:r>
          </a:p>
          <a:p>
            <a:pPr algn="ctr">
              <a:buClr>
                <a:srgbClr val="1C4587"/>
              </a:buClr>
              <a:buSzPts val="1000"/>
            </a:pPr>
            <a:r>
              <a:rPr lang="ru-RU" sz="1100" b="1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Открытую упаковку хранить при температуре от +2°С до +6°С не более 3 суток. </a:t>
            </a:r>
          </a:p>
        </p:txBody>
      </p:sp>
      <p:pic>
        <p:nvPicPr>
          <p:cNvPr id="1026" name="Picture 2" descr="C:\Users\Dp_m\Desktop\Zinus 1л ТВА, белая упаковка\ZINUS_ТБА_Эконом дизайн_правая сторона_кокос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764" y="1361873"/>
            <a:ext cx="819147" cy="1018162"/>
          </a:xfrm>
          <a:prstGeom prst="rect">
            <a:avLst/>
          </a:prstGeom>
          <a:noFill/>
        </p:spPr>
      </p:pic>
      <p:pic>
        <p:nvPicPr>
          <p:cNvPr id="1027" name="Picture 3" descr="C:\Users\Dp_m\Desktop\Zinus 1л ТВА, белая упаковка\ZINUS_Обезличен со стикером_кедровое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1207" y="3255522"/>
            <a:ext cx="840017" cy="1044103"/>
          </a:xfrm>
          <a:prstGeom prst="rect">
            <a:avLst/>
          </a:prstGeom>
          <a:noFill/>
        </p:spPr>
      </p:pic>
      <p:pic>
        <p:nvPicPr>
          <p:cNvPr id="16" name="Рисунок 15" descr="ZINUS_ТБА_Эконом дизайн_правая сторона_миндаль (3)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558" y="2279276"/>
            <a:ext cx="833682" cy="10757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/>
        </p:nvSpPr>
        <p:spPr>
          <a:xfrm>
            <a:off x="0" y="-128588"/>
            <a:ext cx="9144000" cy="301626"/>
          </a:xfrm>
          <a:prstGeom prst="rect">
            <a:avLst/>
          </a:prstGeom>
          <a:noFill/>
          <a:ln>
            <a:noFill/>
          </a:ln>
          <a:effectLst>
            <a:outerShdw blurRad="63500" dist="19050" dir="5400000">
              <a:srgbClr val="FFFFFF">
                <a:alpha val="95686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0" y="173057"/>
            <a:ext cx="1951038" cy="371475"/>
          </a:xfrm>
          <a:custGeom>
            <a:avLst/>
            <a:gdLst/>
            <a:ahLst/>
            <a:cxnLst/>
            <a:rect l="l" t="t" r="r" b="b"/>
            <a:pathLst>
              <a:path w="1951038" h="371475" extrusionOk="0">
                <a:moveTo>
                  <a:pt x="61914" y="0"/>
                </a:moveTo>
                <a:lnTo>
                  <a:pt x="1951038" y="0"/>
                </a:lnTo>
                <a:lnTo>
                  <a:pt x="1951038" y="309561"/>
                </a:lnTo>
                <a:cubicBezTo>
                  <a:pt x="1951038" y="343755"/>
                  <a:pt x="1923318" y="371475"/>
                  <a:pt x="1889124" y="371475"/>
                </a:cubicBezTo>
                <a:lnTo>
                  <a:pt x="0" y="371475"/>
                </a:lnTo>
                <a:lnTo>
                  <a:pt x="0" y="61914"/>
                </a:lnTo>
                <a:cubicBezTo>
                  <a:pt x="0" y="27720"/>
                  <a:pt x="27720" y="0"/>
                  <a:pt x="61914" y="0"/>
                </a:cubicBezTo>
                <a:close/>
              </a:path>
            </a:pathLst>
          </a:custGeom>
          <a:solidFill>
            <a:srgbClr val="F3F3F3"/>
          </a:solidFill>
          <a:ln w="28575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SemiBold"/>
              <a:buNone/>
            </a:pPr>
            <a:r>
              <a:rPr lang="en-US" sz="1600" b="0" i="1" u="none" strike="noStrike" cap="none" dirty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СОСТАВ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417513" y="3463925"/>
            <a:ext cx="850900" cy="31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11;p16"/>
          <p:cNvSpPr txBox="1"/>
          <p:nvPr/>
        </p:nvSpPr>
        <p:spPr>
          <a:xfrm>
            <a:off x="496109" y="1517515"/>
            <a:ext cx="8340001" cy="946825"/>
          </a:xfrm>
          <a:prstGeom prst="rect">
            <a:avLst/>
          </a:prstGeom>
          <a:solidFill>
            <a:srgbClr val="F3F3F3">
              <a:alpha val="65490"/>
            </a:srgbClr>
          </a:solidFill>
          <a:ln w="28575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11;p16"/>
          <p:cNvSpPr txBox="1"/>
          <p:nvPr/>
        </p:nvSpPr>
        <p:spPr>
          <a:xfrm>
            <a:off x="492869" y="2455792"/>
            <a:ext cx="8346332" cy="1007255"/>
          </a:xfrm>
          <a:prstGeom prst="rect">
            <a:avLst/>
          </a:prstGeom>
          <a:solidFill>
            <a:srgbClr val="F3F3F3">
              <a:alpha val="65490"/>
            </a:srgbClr>
          </a:solidFill>
          <a:ln w="28575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112;p16"/>
          <p:cNvSpPr txBox="1"/>
          <p:nvPr/>
        </p:nvSpPr>
        <p:spPr>
          <a:xfrm>
            <a:off x="1426961" y="2412459"/>
            <a:ext cx="7308033" cy="995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rgbClr val="1C4587"/>
              </a:buClr>
              <a:buSzPts val="1000"/>
            </a:pPr>
            <a:r>
              <a:rPr lang="en-US" sz="85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           </a:t>
            </a:r>
            <a:r>
              <a:rPr lang="ru-RU" sz="85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ZINUS </a:t>
            </a:r>
            <a:r>
              <a:rPr lang="ru-RU" sz="85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1л ТВА Гречневое молоко</a:t>
            </a:r>
          </a:p>
          <a:p>
            <a:r>
              <a:rPr lang="ru-RU" sz="85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Состав: </a:t>
            </a:r>
            <a:r>
              <a:rPr lang="ru-RU" sz="85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гречневая основа (вода питьевая, мука из зелёной гречки, крупа из зелёной гречки); вода питьевая, подсолнечное масло, регулятор кислотности - фосфат калия; эмульгатор - лецитин соевый, источник кальция - карбонат кальция; стабилизатор - </a:t>
            </a:r>
            <a:r>
              <a:rPr lang="ru-RU" sz="850" dirty="0" err="1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геллановая</a:t>
            </a:r>
            <a:r>
              <a:rPr lang="ru-RU" sz="85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камедь; морская соль пищевая, витамины (В6, В12).</a:t>
            </a:r>
          </a:p>
          <a:p>
            <a:r>
              <a:rPr lang="ru-RU" sz="85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Пищевая ценность на 100 мл продукта (средние значения): </a:t>
            </a:r>
            <a:r>
              <a:rPr lang="ru-RU" sz="85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энергетическая ценность (калорийность) - 43 ккал/ 180 кДж; углеводы – 6,5 г, жир - 1,5 г, белки - 0,8 г, соль - 0,1 г, минеральные вещества: кальций - 87 мг, витамины: В6 – 0,24 мг, В12 - 0,38мкг.</a:t>
            </a:r>
          </a:p>
          <a:p>
            <a:pPr lvl="0" algn="just">
              <a:buClr>
                <a:srgbClr val="1C4587"/>
              </a:buClr>
              <a:buSzPts val="1000"/>
            </a:pPr>
            <a:endParaRPr sz="9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bg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8" name="Google Shape;87;p14"/>
          <p:cNvPicPr preferRelativeResize="0"/>
          <p:nvPr/>
        </p:nvPicPr>
        <p:blipFill rotWithShape="1">
          <a:blip r:embed="rId3">
            <a:alphaModFix/>
          </a:blip>
          <a:srcRect b="65"/>
          <a:stretch/>
        </p:blipFill>
        <p:spPr>
          <a:xfrm>
            <a:off x="3343275" y="-152749"/>
            <a:ext cx="2091244" cy="160541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/>
        </p:nvSpPr>
        <p:spPr>
          <a:xfrm>
            <a:off x="1433207" y="1491574"/>
            <a:ext cx="7561634" cy="1044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rgbClr val="1C4587"/>
              </a:buClr>
              <a:buSzPts val="1000"/>
            </a:pPr>
            <a:r>
              <a:rPr lang="ru-RU" sz="850" b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ZINUS 1л ТВА Рисовое молоко</a:t>
            </a:r>
          </a:p>
          <a:p>
            <a:r>
              <a:rPr lang="ru-RU" sz="85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Состав: </a:t>
            </a:r>
            <a:r>
              <a:rPr lang="ru-RU" sz="85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вода, мука из бурого риса, крупа из бурого риса, подсолнечное масло, морская соль, регулятор кислотности: фосфат калия; источник кальция: карбонат кальция; стабилизатор: </a:t>
            </a:r>
            <a:r>
              <a:rPr lang="ru-RU" sz="850" dirty="0" err="1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геллановая</a:t>
            </a:r>
            <a:r>
              <a:rPr lang="ru-RU" sz="85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камедь; витаминный комплекс (рибофлавин (В2), В6, В12).</a:t>
            </a:r>
          </a:p>
          <a:p>
            <a:r>
              <a:rPr lang="ru-RU" sz="850" b="1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Пищевая ценность на 100 мл продукта (средние значения):</a:t>
            </a:r>
            <a:r>
              <a:rPr lang="ru-RU" sz="850" dirty="0" smtClean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 энергетическая ценность (калорийность) - 54 ккал/ 229 кДж; углеводы - 10,0 г, жир - 1,5 г, белки - 0,2 г, соль - 0,1 г, кальций - 87 мг, комплекс из 3-х витаминов - 0,45 мг.</a:t>
            </a:r>
          </a:p>
          <a:p>
            <a:pPr lvl="0">
              <a:buClr>
                <a:srgbClr val="1C4587"/>
              </a:buClr>
              <a:buSzPts val="1000"/>
            </a:pPr>
            <a:endParaRPr lang="ru-RU" sz="850" dirty="0">
              <a:solidFill>
                <a:schemeClr val="bg1"/>
              </a:solidFill>
              <a:latin typeface="Oswald"/>
              <a:ea typeface="Oswald"/>
              <a:cs typeface="Oswald"/>
              <a:sym typeface="Oswald"/>
            </a:endParaRPr>
          </a:p>
          <a:p>
            <a:pPr algn="ctr">
              <a:buClr>
                <a:srgbClr val="1C4587"/>
              </a:buClr>
              <a:buSzPts val="1000"/>
            </a:pPr>
            <a:r>
              <a:rPr lang="ru-RU" sz="850" b="1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000"/>
              <a:buFont typeface="Montserrat"/>
              <a:buNone/>
            </a:pPr>
            <a:endParaRPr sz="9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bg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4096529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1C4587"/>
              </a:buClr>
              <a:buSzPts val="1000"/>
            </a:pPr>
            <a:r>
              <a:rPr lang="ru-RU" sz="1100" b="1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Хранить при температуре от 0°С до +25°С и относительной влажности воздуха не более 75%. </a:t>
            </a:r>
          </a:p>
          <a:p>
            <a:pPr algn="ctr">
              <a:buClr>
                <a:srgbClr val="1C4587"/>
              </a:buClr>
              <a:buSzPts val="1000"/>
            </a:pPr>
            <a:r>
              <a:rPr lang="ru-RU" sz="1100" b="1" dirty="0">
                <a:solidFill>
                  <a:schemeClr val="bg1"/>
                </a:solidFill>
                <a:latin typeface="Oswald"/>
                <a:ea typeface="Oswald"/>
                <a:cs typeface="Oswald"/>
                <a:sym typeface="Oswald"/>
              </a:rPr>
              <a:t>Открытую упаковку хранить при температуре от +2°С до +6°С не более 3 суток. </a:t>
            </a:r>
          </a:p>
        </p:txBody>
      </p:sp>
      <p:pic>
        <p:nvPicPr>
          <p:cNvPr id="2050" name="Picture 2" descr="C:\Users\Dp_m\Desktop\Zinus 1л ТВА, белая упаковка\ZINUS_Обезличен со стикером_гречневое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174" y="2422772"/>
            <a:ext cx="836579" cy="1041416"/>
          </a:xfrm>
          <a:prstGeom prst="rect">
            <a:avLst/>
          </a:prstGeom>
          <a:noFill/>
        </p:spPr>
      </p:pic>
      <p:pic>
        <p:nvPicPr>
          <p:cNvPr id="2051" name="Picture 3" descr="C:\Users\Dp_m\Desktop\Zinus 1л ТВА, белая упаковка\ZINUS_Обезличен со стикером_рисовое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174" y="1456272"/>
            <a:ext cx="849549" cy="1055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/>
        </p:nvSpPr>
        <p:spPr>
          <a:xfrm>
            <a:off x="0" y="-128588"/>
            <a:ext cx="9144000" cy="301626"/>
          </a:xfrm>
          <a:prstGeom prst="rect">
            <a:avLst/>
          </a:prstGeom>
          <a:noFill/>
          <a:ln>
            <a:noFill/>
          </a:ln>
          <a:effectLst>
            <a:outerShdw blurRad="63500" dist="19050" dir="5400000">
              <a:srgbClr val="FFFFFF">
                <a:alpha val="95686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0" y="173057"/>
            <a:ext cx="1951038" cy="371475"/>
          </a:xfrm>
          <a:custGeom>
            <a:avLst/>
            <a:gdLst/>
            <a:ahLst/>
            <a:cxnLst/>
            <a:rect l="l" t="t" r="r" b="b"/>
            <a:pathLst>
              <a:path w="1951038" h="371475" extrusionOk="0">
                <a:moveTo>
                  <a:pt x="61914" y="0"/>
                </a:moveTo>
                <a:lnTo>
                  <a:pt x="1951038" y="0"/>
                </a:lnTo>
                <a:lnTo>
                  <a:pt x="1951038" y="309561"/>
                </a:lnTo>
                <a:cubicBezTo>
                  <a:pt x="1951038" y="343755"/>
                  <a:pt x="1923318" y="371475"/>
                  <a:pt x="1889124" y="371475"/>
                </a:cubicBezTo>
                <a:lnTo>
                  <a:pt x="0" y="371475"/>
                </a:lnTo>
                <a:lnTo>
                  <a:pt x="0" y="61914"/>
                </a:lnTo>
                <a:cubicBezTo>
                  <a:pt x="0" y="27720"/>
                  <a:pt x="27720" y="0"/>
                  <a:pt x="61914" y="0"/>
                </a:cubicBezTo>
                <a:close/>
              </a:path>
            </a:pathLst>
          </a:custGeom>
          <a:solidFill>
            <a:srgbClr val="F3F3F3"/>
          </a:solidFill>
          <a:ln w="28575" cap="flat" cmpd="sng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SemiBold"/>
              <a:buNone/>
            </a:pPr>
            <a:r>
              <a:rPr lang="ru-RU" sz="1600" i="1" dirty="0">
                <a:latin typeface="Montserrat SemiBold"/>
                <a:sym typeface="Montserrat SemiBold"/>
              </a:rPr>
              <a:t>ЛОГИСТИКА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417513" y="3463925"/>
            <a:ext cx="850900" cy="31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87;p14"/>
          <p:cNvPicPr preferRelativeResize="0"/>
          <p:nvPr/>
        </p:nvPicPr>
        <p:blipFill rotWithShape="1">
          <a:blip r:embed="rId3">
            <a:alphaModFix/>
          </a:blip>
          <a:srcRect b="65"/>
          <a:stretch/>
        </p:blipFill>
        <p:spPr>
          <a:xfrm>
            <a:off x="3343275" y="-152749"/>
            <a:ext cx="2091244" cy="160541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525;p34"/>
          <p:cNvSpPr txBox="1"/>
          <p:nvPr/>
        </p:nvSpPr>
        <p:spPr>
          <a:xfrm>
            <a:off x="1175706" y="2911111"/>
            <a:ext cx="3075600" cy="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3300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1.  ПРОВЕРЕННЫЙ ПОСТАВЩИК</a:t>
            </a:r>
            <a:endParaRPr dirty="0">
              <a:solidFill>
                <a:srgbClr val="003300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35" name="Google Shape;526;p34"/>
          <p:cNvSpPr txBox="1"/>
          <p:nvPr/>
        </p:nvSpPr>
        <p:spPr>
          <a:xfrm>
            <a:off x="1408147" y="3057342"/>
            <a:ext cx="28191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3565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3300"/>
                </a:solidFill>
                <a:latin typeface="Oswald"/>
                <a:ea typeface="Oswald"/>
                <a:cs typeface="Oswald"/>
                <a:sym typeface="Oswald"/>
              </a:rPr>
              <a:t>Наша компания производит продукты питания и напитки с 1995 г.</a:t>
            </a:r>
            <a:endParaRPr sz="300" dirty="0">
              <a:solidFill>
                <a:srgbClr val="0033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6" name="Google Shape;527;p34"/>
          <p:cNvSpPr txBox="1"/>
          <p:nvPr/>
        </p:nvSpPr>
        <p:spPr>
          <a:xfrm>
            <a:off x="1190747" y="3631373"/>
            <a:ext cx="2937900" cy="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3300"/>
                </a:solidFill>
                <a:latin typeface="Oswald Regular"/>
                <a:ea typeface="Oswald Regular"/>
                <a:cs typeface="Oswald Regular"/>
                <a:sym typeface="Oswald Regular"/>
              </a:rPr>
              <a:t>2. РАЗВИТАЯ ЛОГИСТИКА</a:t>
            </a:r>
            <a:endParaRPr dirty="0">
              <a:solidFill>
                <a:srgbClr val="003300"/>
              </a:solidFill>
              <a:latin typeface="Oswald Regular"/>
              <a:ea typeface="Oswald Regular"/>
              <a:cs typeface="Oswald Regular"/>
              <a:sym typeface="Oswald Regular"/>
            </a:endParaRPr>
          </a:p>
        </p:txBody>
      </p:sp>
      <p:sp>
        <p:nvSpPr>
          <p:cNvPr id="37" name="Google Shape;528;p34"/>
          <p:cNvSpPr txBox="1"/>
          <p:nvPr/>
        </p:nvSpPr>
        <p:spPr>
          <a:xfrm>
            <a:off x="1378535" y="3848260"/>
            <a:ext cx="2818800" cy="3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003300"/>
                </a:solidFill>
                <a:latin typeface="Oswald"/>
                <a:ea typeface="Oswald"/>
                <a:cs typeface="Oswald"/>
                <a:sym typeface="Oswald"/>
              </a:rPr>
              <a:t>Производимая нами продукция представлена практически во всех регионах Российской Федерации</a:t>
            </a:r>
            <a:r>
              <a:rPr lang="ru-RU" sz="1100" dirty="0">
                <a:solidFill>
                  <a:srgbClr val="003300"/>
                </a:solidFill>
                <a:latin typeface="Oswald"/>
                <a:ea typeface="Oswald"/>
                <a:cs typeface="Oswald"/>
                <a:sym typeface="Oswald"/>
              </a:rPr>
              <a:t>, Казахстане и Беларуси.</a:t>
            </a:r>
            <a:endParaRPr sz="1100" dirty="0">
              <a:solidFill>
                <a:srgbClr val="0033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" name="Google Shape;127;p17"/>
          <p:cNvSpPr txBox="1"/>
          <p:nvPr/>
        </p:nvSpPr>
        <p:spPr>
          <a:xfrm>
            <a:off x="4391871" y="3132306"/>
            <a:ext cx="4447330" cy="201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84697" y="1467120"/>
          <a:ext cx="7464356" cy="12631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50740"/>
                <a:gridCol w="1050740"/>
                <a:gridCol w="1050740"/>
                <a:gridCol w="1050740"/>
                <a:gridCol w="1050740"/>
                <a:gridCol w="1050740"/>
                <a:gridCol w="1159916"/>
              </a:tblGrid>
              <a:tr h="78014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>
                          <a:solidFill>
                            <a:schemeClr val="bg1"/>
                          </a:solidFill>
                          <a:sym typeface="Montserrat SemiBold"/>
                        </a:rPr>
                        <a:t>упаковка</a:t>
                      </a:r>
                      <a:endParaRPr sz="1400" b="1" i="0" u="none" strike="noStrike" cap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>
                          <a:solidFill>
                            <a:schemeClr val="bg1"/>
                          </a:solidFill>
                          <a:sym typeface="Montserrat SemiBold"/>
                        </a:rPr>
                        <a:t>объем</a:t>
                      </a:r>
                      <a:endParaRPr sz="1400" b="1" i="0" u="none" strike="noStrike" cap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>
                          <a:solidFill>
                            <a:schemeClr val="bg1"/>
                          </a:solidFill>
                          <a:sym typeface="Montserrat SemiBold"/>
                        </a:rPr>
                        <a:t>кол-во ед. в упаковке</a:t>
                      </a:r>
                      <a:endParaRPr sz="1400" b="1" i="0" u="none" strike="noStrike" cap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>
                          <a:solidFill>
                            <a:schemeClr val="bg1"/>
                          </a:solidFill>
                          <a:sym typeface="Montserrat SemiBold"/>
                        </a:rPr>
                        <a:t>упаковок в палете</a:t>
                      </a:r>
                      <a:endParaRPr sz="1400" b="1" i="0" u="none" strike="noStrike" cap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>
                          <a:solidFill>
                            <a:schemeClr val="bg1"/>
                          </a:solidFill>
                          <a:sym typeface="Montserrat SemiBold"/>
                        </a:rPr>
                        <a:t>кол-во паллет в машине</a:t>
                      </a:r>
                      <a:endParaRPr sz="1400" b="1" i="0" u="none" strike="noStrike" cap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>
                          <a:solidFill>
                            <a:schemeClr val="bg1"/>
                          </a:solidFill>
                          <a:sym typeface="Montserrat SemiBold"/>
                        </a:rPr>
                        <a:t>групповая упаковка</a:t>
                      </a:r>
                      <a:endParaRPr sz="1400" b="1" i="0" u="none" strike="noStrike" cap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ru-RU" sz="1000" b="1" i="0" u="none" strike="noStrike" cap="none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Montserrat SemiBold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b="1" i="0" u="none" strike="noStrike" cap="none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Montserrat SemiBold"/>
                        </a:rPr>
                        <a:t>НДС</a:t>
                      </a:r>
                      <a:endParaRPr lang="ru-RU" sz="10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</a:tr>
              <a:tr h="48296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>
                          <a:solidFill>
                            <a:schemeClr val="bg1"/>
                          </a:solidFill>
                          <a:sym typeface="Montserrat SemiBold"/>
                        </a:rPr>
                        <a:t>TBA</a:t>
                      </a:r>
                      <a:endParaRPr sz="1400" b="1" i="0" u="none" strike="noStrike" cap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>
                          <a:solidFill>
                            <a:schemeClr val="bg1"/>
                          </a:solidFill>
                          <a:sym typeface="Montserrat SemiBold"/>
                        </a:rPr>
                        <a:t>1000 мл</a:t>
                      </a:r>
                      <a:endParaRPr sz="1400" b="1" i="0" u="none" strike="noStrike" cap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>
                          <a:solidFill>
                            <a:schemeClr val="bg1"/>
                          </a:solidFill>
                          <a:sym typeface="Montserrat SemiBold"/>
                        </a:rPr>
                        <a:t>12 шт.</a:t>
                      </a:r>
                      <a:endParaRPr sz="1400" b="1" i="0" u="none" strike="noStrike" cap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>
                          <a:solidFill>
                            <a:schemeClr val="bg1"/>
                          </a:solidFill>
                          <a:sym typeface="Montserrat SemiBold"/>
                        </a:rPr>
                        <a:t>50 уп.</a:t>
                      </a:r>
                      <a:endParaRPr sz="1400" b="1" i="0" u="none" strike="noStrike" cap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>
                          <a:solidFill>
                            <a:schemeClr val="bg1"/>
                          </a:solidFill>
                          <a:sym typeface="Montserrat SemiBold"/>
                        </a:rPr>
                        <a:t>31 паллет</a:t>
                      </a:r>
                      <a:endParaRPr sz="1400" b="1" i="0" u="none" strike="noStrike" cap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 dirty="0">
                          <a:solidFill>
                            <a:schemeClr val="bg1"/>
                          </a:solidFill>
                          <a:sym typeface="Montserrat SemiBold"/>
                        </a:rPr>
                        <a:t>гофрокороб</a:t>
                      </a:r>
                      <a:endParaRPr sz="1400" b="1" i="0" u="none" strike="noStrike" cap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ru-RU" sz="1000" u="none" strike="noStrike" cap="none" dirty="0" smtClean="0">
                          <a:solidFill>
                            <a:schemeClr val="bg1"/>
                          </a:solidFill>
                          <a:sym typeface="Montserrat SemiBold"/>
                        </a:rPr>
                        <a:t>10%</a:t>
                      </a:r>
                      <a:endParaRPr lang="ru-RU" sz="1000" b="1" i="0" u="none" strike="noStrike" cap="none" dirty="0">
                        <a:solidFill>
                          <a:schemeClr val="bg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266</Words>
  <Application>Microsoft Office PowerPoint</Application>
  <PresentationFormat>Экран (16:9)</PresentationFormat>
  <Paragraphs>58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Arial</vt:lpstr>
      <vt:lpstr>Comfortaa</vt:lpstr>
      <vt:lpstr>Montserrat</vt:lpstr>
      <vt:lpstr>Montserrat Medium</vt:lpstr>
      <vt:lpstr>Montserrat SemiBold</vt:lpstr>
      <vt:lpstr>Roboto</vt:lpstr>
      <vt:lpstr>Oswald Regular</vt:lpstr>
      <vt:lpstr>Oswald</vt:lpstr>
      <vt:lpstr>Simple Dark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fedorov_aa</dc:creator>
  <cp:lastModifiedBy>m.selezneva</cp:lastModifiedBy>
  <cp:revision>78</cp:revision>
  <dcterms:modified xsi:type="dcterms:W3CDTF">2023-03-29T09:34:15Z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5662501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