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2" d="100"/>
          <a:sy n="72" d="100"/>
        </p:scale>
        <p:origin x="-2802" y="-9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91F20C-E9BC-0C47-A307-061E71E497B7}" type="datetimeFigureOut">
              <a:rPr lang="ru-RU" smtClean="0"/>
              <a:t>05.09.2016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FE306-477B-4D4D-BA43-B6E330C613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8471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277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ru-RU">
              <a:latin typeface="Calibri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ru-RU">
              <a:latin typeface="Calibri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891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kumimoji="0" lang="ru-RU">
              <a:latin typeface="Calibri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3315-F95B-AC41-BCD2-6D5ED7F3CE14}" type="datetimeFigureOut">
              <a:rPr lang="ru-RU" smtClean="0"/>
              <a:t>05.09.2016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0388-5823-6D46-BE8E-D4C8EDA2DB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1481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3315-F95B-AC41-BCD2-6D5ED7F3CE14}" type="datetimeFigureOut">
              <a:rPr lang="ru-RU" smtClean="0"/>
              <a:t>05.09.2016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0388-5823-6D46-BE8E-D4C8EDA2DB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655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3315-F95B-AC41-BCD2-6D5ED7F3CE14}" type="datetimeFigureOut">
              <a:rPr lang="ru-RU" smtClean="0"/>
              <a:t>05.09.2016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0388-5823-6D46-BE8E-D4C8EDA2DB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852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3315-F95B-AC41-BCD2-6D5ED7F3CE14}" type="datetimeFigureOut">
              <a:rPr lang="ru-RU" smtClean="0"/>
              <a:t>05.09.2016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0388-5823-6D46-BE8E-D4C8EDA2DB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776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3315-F95B-AC41-BCD2-6D5ED7F3CE14}" type="datetimeFigureOut">
              <a:rPr lang="ru-RU" smtClean="0"/>
              <a:t>05.09.2016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0388-5823-6D46-BE8E-D4C8EDA2DB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0439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3315-F95B-AC41-BCD2-6D5ED7F3CE14}" type="datetimeFigureOut">
              <a:rPr lang="ru-RU" smtClean="0"/>
              <a:t>05.09.2016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0388-5823-6D46-BE8E-D4C8EDA2DB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69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3315-F95B-AC41-BCD2-6D5ED7F3CE14}" type="datetimeFigureOut">
              <a:rPr lang="ru-RU" smtClean="0"/>
              <a:t>05.09.2016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0388-5823-6D46-BE8E-D4C8EDA2DB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1876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3315-F95B-AC41-BCD2-6D5ED7F3CE14}" type="datetimeFigureOut">
              <a:rPr lang="ru-RU" smtClean="0"/>
              <a:t>05.09.2016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0388-5823-6D46-BE8E-D4C8EDA2DB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48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3315-F95B-AC41-BCD2-6D5ED7F3CE14}" type="datetimeFigureOut">
              <a:rPr lang="ru-RU" smtClean="0"/>
              <a:t>05.09.2016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0388-5823-6D46-BE8E-D4C8EDA2DB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7137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3315-F95B-AC41-BCD2-6D5ED7F3CE14}" type="datetimeFigureOut">
              <a:rPr lang="ru-RU" smtClean="0"/>
              <a:t>05.09.2016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0388-5823-6D46-BE8E-D4C8EDA2DB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8885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D3315-F95B-AC41-BCD2-6D5ED7F3CE14}" type="datetimeFigureOut">
              <a:rPr lang="ru-RU" smtClean="0"/>
              <a:t>05.09.2016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0388-5823-6D46-BE8E-D4C8EDA2DB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4475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D3315-F95B-AC41-BCD2-6D5ED7F3CE14}" type="datetimeFigureOut">
              <a:rPr lang="ru-RU" smtClean="0"/>
              <a:t>05.09.2016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00388-5823-6D46-BE8E-D4C8EDA2DB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969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jpe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6173788"/>
            <a:ext cx="9150350" cy="68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  <p:pic>
        <p:nvPicPr>
          <p:cNvPr id="2560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" y="0"/>
            <a:ext cx="918210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  <p:sp>
        <p:nvSpPr>
          <p:cNvPr id="26628" name="TextBox 4"/>
          <p:cNvSpPr txBox="1">
            <a:spLocks noChangeArrowheads="1"/>
          </p:cNvSpPr>
          <p:nvPr/>
        </p:nvSpPr>
        <p:spPr bwMode="auto">
          <a:xfrm>
            <a:off x="107950" y="44450"/>
            <a:ext cx="89281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 defTabSz="914400" eaLnBrk="1" hangingPunct="1"/>
            <a:r>
              <a:rPr kumimoji="0" lang="ru-RU" sz="3200" b="1">
                <a:solidFill>
                  <a:schemeClr val="bg1"/>
                </a:solidFill>
                <a:latin typeface="Calibri" charset="0"/>
              </a:rPr>
              <a:t>Торговая марка РЫЧАЛ•СУ</a:t>
            </a:r>
          </a:p>
        </p:txBody>
      </p:sp>
      <p:pic>
        <p:nvPicPr>
          <p:cNvPr id="25606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538" y="917575"/>
            <a:ext cx="8670925" cy="5021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7" name="Изображение 6" descr="Копия RS-LOGO.pdf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111" b="12420"/>
          <a:stretch/>
        </p:blipFill>
        <p:spPr>
          <a:xfrm>
            <a:off x="5228186" y="804779"/>
            <a:ext cx="4040327" cy="219849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-298834" y="201724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872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5"/>
          <p:cNvSpPr>
            <a:spLocks noChangeArrowheads="1"/>
          </p:cNvSpPr>
          <p:nvPr/>
        </p:nvSpPr>
        <p:spPr bwMode="auto">
          <a:xfrm>
            <a:off x="-7938" y="-73025"/>
            <a:ext cx="9151938" cy="549275"/>
          </a:xfrm>
          <a:prstGeom prst="rect">
            <a:avLst/>
          </a:prstGeom>
          <a:solidFill>
            <a:srgbClr val="33CC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1746" name="Прямоугольник 1"/>
          <p:cNvSpPr>
            <a:spLocks noChangeArrowheads="1"/>
          </p:cNvSpPr>
          <p:nvPr/>
        </p:nvSpPr>
        <p:spPr bwMode="auto">
          <a:xfrm>
            <a:off x="-7938" y="44450"/>
            <a:ext cx="91519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sz="2000" b="1">
                <a:solidFill>
                  <a:srgbClr val="000000"/>
                </a:solidFill>
              </a:rPr>
              <a:t>КЛЮЧЕВЫЕ ПРЕИМУЩЕСТВА БРЕНДА</a:t>
            </a:r>
            <a:endParaRPr lang="ru-RU"/>
          </a:p>
        </p:txBody>
      </p:sp>
      <p:sp>
        <p:nvSpPr>
          <p:cNvPr id="31747" name="Content Placeholder 2"/>
          <p:cNvSpPr txBox="1">
            <a:spLocks/>
          </p:cNvSpPr>
          <p:nvPr/>
        </p:nvSpPr>
        <p:spPr bwMode="auto">
          <a:xfrm>
            <a:off x="468313" y="620713"/>
            <a:ext cx="8464550" cy="597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ru-RU" sz="1600" b="1"/>
              <a:t>Минеральная вода РЫЧАЛ</a:t>
            </a:r>
            <a:r>
              <a:rPr kumimoji="0" lang="ru-RU" sz="1600" b="1">
                <a:solidFill>
                  <a:srgbClr val="000000"/>
                </a:solidFill>
              </a:rPr>
              <a:t>•</a:t>
            </a:r>
            <a:r>
              <a:rPr lang="ru-RU" sz="1600" b="1"/>
              <a:t>СУ</a:t>
            </a:r>
            <a:r>
              <a:rPr lang="en-US" sz="1600"/>
              <a:t> </a:t>
            </a:r>
            <a:r>
              <a:rPr lang="ru-RU" sz="1600"/>
              <a:t>- лечебно-столовая природная минеральная вода. </a:t>
            </a:r>
          </a:p>
          <a:p>
            <a:pPr eaLnBrk="1" hangingPunct="1">
              <a:buFont typeface="Arial" charset="0"/>
              <a:buNone/>
            </a:pPr>
            <a:endParaRPr lang="ru-RU" sz="1400">
              <a:latin typeface="Calibri" charset="0"/>
            </a:endParaRPr>
          </a:p>
        </p:txBody>
      </p:sp>
      <p:sp>
        <p:nvSpPr>
          <p:cNvPr id="31748" name="TextBox 6"/>
          <p:cNvSpPr txBox="1">
            <a:spLocks noChangeArrowheads="1"/>
          </p:cNvSpPr>
          <p:nvPr/>
        </p:nvSpPr>
        <p:spPr bwMode="auto">
          <a:xfrm>
            <a:off x="4953000" y="5778500"/>
            <a:ext cx="368857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ru-RU" sz="1600" b="1" dirty="0">
                <a:latin typeface="Calibri" charset="0"/>
              </a:rPr>
              <a:t>Современное производство находится </a:t>
            </a:r>
          </a:p>
          <a:p>
            <a:pPr eaLnBrk="1" hangingPunct="1"/>
            <a:r>
              <a:rPr lang="ru-RU" sz="1600" b="1" dirty="0">
                <a:latin typeface="Calibri" charset="0"/>
              </a:rPr>
              <a:t>высоко в горах на высоте 1 120 </a:t>
            </a:r>
            <a:r>
              <a:rPr lang="ru-RU" sz="1600" b="1" dirty="0" smtClean="0">
                <a:latin typeface="Calibri" charset="0"/>
              </a:rPr>
              <a:t>метров</a:t>
            </a:r>
          </a:p>
          <a:p>
            <a:pPr eaLnBrk="1" hangingPunct="1"/>
            <a:r>
              <a:rPr lang="ru-RU" sz="1600" b="1" dirty="0" smtClean="0">
                <a:latin typeface="Calibri" charset="0"/>
              </a:rPr>
              <a:t>непосредственно на источнике. </a:t>
            </a:r>
            <a:endParaRPr lang="en-US" sz="1600" b="1" dirty="0">
              <a:latin typeface="Calibri" charset="0"/>
            </a:endParaRPr>
          </a:p>
        </p:txBody>
      </p:sp>
      <p:pic>
        <p:nvPicPr>
          <p:cNvPr id="28678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463" y="1133475"/>
            <a:ext cx="3908425" cy="2620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8679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75" y="3903663"/>
            <a:ext cx="3908425" cy="2620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8680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988" y="1214438"/>
            <a:ext cx="2971800" cy="442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6217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5"/>
          <p:cNvSpPr>
            <a:spLocks noChangeArrowheads="1"/>
          </p:cNvSpPr>
          <p:nvPr/>
        </p:nvSpPr>
        <p:spPr bwMode="auto">
          <a:xfrm>
            <a:off x="-7938" y="-73025"/>
            <a:ext cx="9151938" cy="549275"/>
          </a:xfrm>
          <a:prstGeom prst="rect">
            <a:avLst/>
          </a:prstGeom>
          <a:solidFill>
            <a:srgbClr val="33CC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3794" name="Прямоугольник 1"/>
          <p:cNvSpPr>
            <a:spLocks noChangeArrowheads="1"/>
          </p:cNvSpPr>
          <p:nvPr/>
        </p:nvSpPr>
        <p:spPr bwMode="auto">
          <a:xfrm>
            <a:off x="-7938" y="44450"/>
            <a:ext cx="91519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sz="2000" b="1">
                <a:solidFill>
                  <a:srgbClr val="000000"/>
                </a:solidFill>
              </a:rPr>
              <a:t>КЛЮЧЕВЫЕ ПРЕИМУЩЕСТВА БРЕНДА</a:t>
            </a:r>
            <a:endParaRPr lang="ru-RU"/>
          </a:p>
        </p:txBody>
      </p:sp>
      <p:sp>
        <p:nvSpPr>
          <p:cNvPr id="33795" name="Content Placeholder 2"/>
          <p:cNvSpPr txBox="1">
            <a:spLocks/>
          </p:cNvSpPr>
          <p:nvPr/>
        </p:nvSpPr>
        <p:spPr bwMode="auto">
          <a:xfrm>
            <a:off x="787400" y="561975"/>
            <a:ext cx="8145463" cy="603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just" eaLnBrk="1" hangingPunct="1">
              <a:buFont typeface="Arial" charset="0"/>
              <a:buNone/>
            </a:pPr>
            <a:r>
              <a:rPr lang="ru-RU" sz="1600" b="1" dirty="0">
                <a:solidFill>
                  <a:srgbClr val="006600"/>
                </a:solidFill>
                <a:latin typeface="Calibri" charset="0"/>
              </a:rPr>
              <a:t>РЫЧАЛ•СУ – это вода из природного источника.</a:t>
            </a:r>
            <a:r>
              <a:rPr lang="ru-RU" sz="1600" b="1" dirty="0">
                <a:solidFill>
                  <a:srgbClr val="00B050"/>
                </a:solidFill>
                <a:latin typeface="Calibri" charset="0"/>
              </a:rPr>
              <a:t> </a:t>
            </a:r>
            <a:r>
              <a:rPr lang="ru-RU" sz="1600" dirty="0">
                <a:latin typeface="Calibri" charset="0"/>
              </a:rPr>
              <a:t>В отличие от других известных в стране минеральных вод, большинство из которых добывается путём бурения скважин, вода РЫЧАЛ-СУ </a:t>
            </a:r>
            <a:r>
              <a:rPr lang="ru-RU" sz="1600" b="1" dirty="0">
                <a:latin typeface="Calibri" charset="0"/>
              </a:rPr>
              <a:t>самопроизвольно вытекает из горных пород </a:t>
            </a:r>
            <a:r>
              <a:rPr lang="ru-RU" sz="1600" dirty="0">
                <a:latin typeface="Calibri" charset="0"/>
              </a:rPr>
              <a:t>в виде источника. Причем вода </a:t>
            </a:r>
            <a:r>
              <a:rPr lang="ru-RU" sz="1600" b="1" dirty="0">
                <a:latin typeface="Calibri" charset="0"/>
              </a:rPr>
              <a:t>разливается в бутылки непосредственно на источнике</a:t>
            </a:r>
            <a:r>
              <a:rPr lang="ru-RU" sz="1600" dirty="0">
                <a:latin typeface="Calibri" charset="0"/>
              </a:rPr>
              <a:t>. Источник находится </a:t>
            </a:r>
            <a:r>
              <a:rPr lang="ru-RU" sz="1600" b="1" dirty="0">
                <a:latin typeface="Calibri" charset="0"/>
              </a:rPr>
              <a:t>в природоохранной зоне </a:t>
            </a:r>
            <a:r>
              <a:rPr lang="ru-RU" sz="1600" dirty="0">
                <a:latin typeface="Calibri" charset="0"/>
              </a:rPr>
              <a:t>площадью 500 га, где в радиусе 250 км нет объектов промышленного производства</a:t>
            </a:r>
            <a:r>
              <a:rPr lang="ru-RU" sz="1600" dirty="0" smtClean="0">
                <a:latin typeface="Calibri" charset="0"/>
              </a:rPr>
              <a:t>. </a:t>
            </a:r>
            <a:r>
              <a:rPr lang="ru-RU" sz="1600" b="1" u="sng" dirty="0" smtClean="0">
                <a:latin typeface="Calibri" charset="0"/>
              </a:rPr>
              <a:t>По итогам 2015 года ТМ «Рычал-Су» является лидером по продажам среди лечебно-столовых минеральных вод в России.</a:t>
            </a:r>
            <a:endParaRPr lang="ru-RU" sz="1600" b="1" u="sng" dirty="0">
              <a:latin typeface="Calibri" charset="0"/>
            </a:endParaRPr>
          </a:p>
          <a:p>
            <a:pPr algn="just" eaLnBrk="1" hangingPunct="1">
              <a:buFont typeface="Arial" charset="0"/>
              <a:buNone/>
            </a:pPr>
            <a:endParaRPr lang="ru-RU" sz="1600" dirty="0">
              <a:latin typeface="Calibri" charset="0"/>
            </a:endParaRPr>
          </a:p>
          <a:p>
            <a:pPr algn="just" eaLnBrk="1" hangingPunct="1">
              <a:buFont typeface="Arial" charset="0"/>
              <a:buNone/>
            </a:pPr>
            <a:r>
              <a:rPr lang="ru-RU" sz="1600" b="1" dirty="0">
                <a:solidFill>
                  <a:srgbClr val="006600"/>
                </a:solidFill>
                <a:latin typeface="Calibri" charset="0"/>
              </a:rPr>
              <a:t>РЫЧАЛ•СУ – это однозначно полезная вода.</a:t>
            </a:r>
            <a:r>
              <a:rPr lang="ru-RU" sz="1600" b="1" dirty="0">
                <a:solidFill>
                  <a:srgbClr val="00B050"/>
                </a:solidFill>
                <a:latin typeface="Calibri" charset="0"/>
              </a:rPr>
              <a:t>  </a:t>
            </a:r>
            <a:r>
              <a:rPr lang="ru-RU" sz="1600" dirty="0">
                <a:latin typeface="Calibri" charset="0"/>
              </a:rPr>
              <a:t>Минеральная вода РЫЧАЛ-СУ </a:t>
            </a:r>
            <a:r>
              <a:rPr lang="ru-RU" sz="1600" b="1" dirty="0">
                <a:latin typeface="Calibri" charset="0"/>
              </a:rPr>
              <a:t>входит в десятку вод со сложным химическим составом</a:t>
            </a:r>
            <a:r>
              <a:rPr lang="en-US" sz="1600" b="1" dirty="0">
                <a:latin typeface="Calibri" charset="0"/>
              </a:rPr>
              <a:t> </a:t>
            </a:r>
            <a:r>
              <a:rPr lang="ru-RU" sz="1600" dirty="0">
                <a:latin typeface="Calibri" charset="0"/>
              </a:rPr>
              <a:t>— гидрокарбонатно-хлоридно-натриевые и занимает </a:t>
            </a:r>
            <a:r>
              <a:rPr lang="ru-RU" sz="1600" b="1" dirty="0">
                <a:latin typeface="Calibri" charset="0"/>
              </a:rPr>
              <a:t>одно из первых мест </a:t>
            </a:r>
            <a:r>
              <a:rPr lang="ru-RU" sz="1600" dirty="0">
                <a:latin typeface="Calibri" charset="0"/>
              </a:rPr>
              <a:t>среди минеральных вод России </a:t>
            </a:r>
            <a:r>
              <a:rPr lang="ru-RU" sz="1600" b="1" dirty="0">
                <a:latin typeface="Calibri" charset="0"/>
              </a:rPr>
              <a:t>по целебному составу микроэлементов</a:t>
            </a:r>
            <a:r>
              <a:rPr lang="ru-RU" sz="1600" dirty="0">
                <a:latin typeface="Calibri" charset="0"/>
              </a:rPr>
              <a:t> (природный йод, фтор, калий и др.) необходимых организму человека. </a:t>
            </a:r>
          </a:p>
          <a:p>
            <a:pPr algn="just" eaLnBrk="1" hangingPunct="1">
              <a:buFont typeface="Arial" charset="0"/>
              <a:buNone/>
            </a:pPr>
            <a:endParaRPr lang="ru-RU" sz="1600" b="1" dirty="0">
              <a:solidFill>
                <a:srgbClr val="00B050"/>
              </a:solidFill>
              <a:latin typeface="Calibri" charset="0"/>
            </a:endParaRPr>
          </a:p>
          <a:p>
            <a:pPr algn="just" eaLnBrk="1" hangingPunct="1">
              <a:buFont typeface="Arial" charset="0"/>
              <a:buNone/>
            </a:pPr>
            <a:r>
              <a:rPr lang="ru-RU" sz="1600" b="1" dirty="0">
                <a:solidFill>
                  <a:srgbClr val="006600"/>
                </a:solidFill>
                <a:latin typeface="Calibri" charset="0"/>
              </a:rPr>
              <a:t>РЫЧАЛ•СУ – это вода с историей. </a:t>
            </a:r>
            <a:r>
              <a:rPr lang="ru-RU" sz="1600" dirty="0">
                <a:latin typeface="Calibri" charset="0"/>
              </a:rPr>
              <a:t>Вода источника РЫЧАЛ-СУ хорошо известна своими целебными свойствами с середины 18 века. Первые упоминания о ней в газетных публикациях состоялись </a:t>
            </a:r>
            <a:r>
              <a:rPr lang="ru-RU" sz="1600" b="1" dirty="0">
                <a:latin typeface="Calibri" charset="0"/>
              </a:rPr>
              <a:t>в 1860 году</a:t>
            </a:r>
            <a:r>
              <a:rPr lang="ru-RU" sz="1600" dirty="0">
                <a:latin typeface="Calibri" charset="0"/>
              </a:rPr>
              <a:t>.</a:t>
            </a:r>
          </a:p>
          <a:p>
            <a:pPr algn="just">
              <a:spcBef>
                <a:spcPct val="20000"/>
              </a:spcBef>
              <a:buFont typeface="Arial" charset="0"/>
              <a:buNone/>
            </a:pPr>
            <a:endParaRPr lang="ru-RU" sz="1600" b="1" dirty="0">
              <a:solidFill>
                <a:srgbClr val="00B050"/>
              </a:solidFill>
              <a:latin typeface="Calibri" charset="0"/>
            </a:endParaRPr>
          </a:p>
          <a:p>
            <a:pPr algn="just">
              <a:spcBef>
                <a:spcPct val="20000"/>
              </a:spcBef>
              <a:buFont typeface="Arial" charset="0"/>
              <a:buNone/>
            </a:pPr>
            <a:r>
              <a:rPr lang="ru-RU" sz="1600" b="1" dirty="0">
                <a:solidFill>
                  <a:srgbClr val="006600"/>
                </a:solidFill>
                <a:latin typeface="Calibri" charset="0"/>
              </a:rPr>
              <a:t>РЫЧАЛ•СУ – это современное производство.</a:t>
            </a:r>
            <a:r>
              <a:rPr lang="ru-RU" sz="1600" b="1" dirty="0">
                <a:solidFill>
                  <a:srgbClr val="00B050"/>
                </a:solidFill>
                <a:latin typeface="Calibri" charset="0"/>
              </a:rPr>
              <a:t>   </a:t>
            </a:r>
            <a:r>
              <a:rPr lang="ru-RU" sz="1600" dirty="0">
                <a:latin typeface="Calibri" charset="0"/>
              </a:rPr>
              <a:t>В 2001 году на заводе произошла </a:t>
            </a:r>
            <a:r>
              <a:rPr lang="ru-RU" sz="1600" b="1" dirty="0">
                <a:latin typeface="Calibri" charset="0"/>
              </a:rPr>
              <a:t>глобальная модернизация</a:t>
            </a:r>
            <a:r>
              <a:rPr lang="ru-RU" sz="1600" dirty="0">
                <a:latin typeface="Calibri" charset="0"/>
              </a:rPr>
              <a:t>, что привело к полной смене системы производства – завод по разливу воды перенесен в непосредственную близость к источнику. Это позволило </a:t>
            </a:r>
            <a:r>
              <a:rPr lang="ru-RU" sz="1600" b="1" dirty="0">
                <a:latin typeface="Calibri" charset="0"/>
              </a:rPr>
              <a:t>сохранить  природный состав и органолептические показатели воды </a:t>
            </a:r>
            <a:r>
              <a:rPr lang="ru-RU" sz="1600" dirty="0">
                <a:latin typeface="Calibri" charset="0"/>
              </a:rPr>
              <a:t>и повысить качество всех процессов.</a:t>
            </a:r>
          </a:p>
        </p:txBody>
      </p:sp>
      <p:pic>
        <p:nvPicPr>
          <p:cNvPr id="2970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908050"/>
            <a:ext cx="608012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  <p:pic>
        <p:nvPicPr>
          <p:cNvPr id="2970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2420938"/>
            <a:ext cx="608012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  <p:pic>
        <p:nvPicPr>
          <p:cNvPr id="2970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789363"/>
            <a:ext cx="608012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  <p:pic>
        <p:nvPicPr>
          <p:cNvPr id="2970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5084763"/>
            <a:ext cx="608012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  <p:sp>
        <p:nvSpPr>
          <p:cNvPr id="33800" name="Rectangle 5"/>
          <p:cNvSpPr>
            <a:spLocks noChangeArrowheads="1"/>
          </p:cNvSpPr>
          <p:nvPr/>
        </p:nvSpPr>
        <p:spPr bwMode="auto">
          <a:xfrm>
            <a:off x="0" y="6324600"/>
            <a:ext cx="9151938" cy="549275"/>
          </a:xfrm>
          <a:prstGeom prst="rect">
            <a:avLst/>
          </a:prstGeom>
          <a:gradFill rotWithShape="1">
            <a:gsLst>
              <a:gs pos="0">
                <a:srgbClr val="009900"/>
              </a:gs>
              <a:gs pos="13335">
                <a:srgbClr val="66FF66"/>
              </a:gs>
              <a:gs pos="21001">
                <a:srgbClr val="339933"/>
              </a:gs>
              <a:gs pos="70000">
                <a:srgbClr val="009900"/>
              </a:gs>
              <a:gs pos="100000">
                <a:srgbClr val="32EA44"/>
              </a:gs>
              <a:gs pos="100000">
                <a:srgbClr val="00B8FF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820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Picture 3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942" y="2051669"/>
            <a:ext cx="1157287" cy="115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7891" name="Rectangle 5"/>
          <p:cNvSpPr>
            <a:spLocks noChangeArrowheads="1"/>
          </p:cNvSpPr>
          <p:nvPr/>
        </p:nvSpPr>
        <p:spPr bwMode="auto">
          <a:xfrm>
            <a:off x="-7938" y="-73025"/>
            <a:ext cx="9151938" cy="549275"/>
          </a:xfrm>
          <a:prstGeom prst="rect">
            <a:avLst/>
          </a:prstGeom>
          <a:solidFill>
            <a:srgbClr val="33CC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7892" name="Rectangle 5"/>
          <p:cNvSpPr>
            <a:spLocks noChangeArrowheads="1"/>
          </p:cNvSpPr>
          <p:nvPr/>
        </p:nvSpPr>
        <p:spPr bwMode="auto">
          <a:xfrm>
            <a:off x="0" y="6324600"/>
            <a:ext cx="9151938" cy="549275"/>
          </a:xfrm>
          <a:prstGeom prst="rect">
            <a:avLst/>
          </a:prstGeom>
          <a:gradFill rotWithShape="1">
            <a:gsLst>
              <a:gs pos="0">
                <a:srgbClr val="009900"/>
              </a:gs>
              <a:gs pos="13335">
                <a:srgbClr val="66FF66"/>
              </a:gs>
              <a:gs pos="21001">
                <a:srgbClr val="339933"/>
              </a:gs>
              <a:gs pos="70000">
                <a:srgbClr val="009900"/>
              </a:gs>
              <a:gs pos="100000">
                <a:srgbClr val="32EA44"/>
              </a:gs>
              <a:gs pos="100000">
                <a:srgbClr val="00B8FF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sp>
        <p:nvSpPr>
          <p:cNvPr id="37893" name="Прямоугольник 27"/>
          <p:cNvSpPr>
            <a:spLocks noChangeArrowheads="1"/>
          </p:cNvSpPr>
          <p:nvPr/>
        </p:nvSpPr>
        <p:spPr bwMode="auto">
          <a:xfrm>
            <a:off x="-7938" y="44450"/>
            <a:ext cx="91519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sz="2000" b="1">
                <a:solidFill>
                  <a:srgbClr val="000000"/>
                </a:solidFill>
              </a:rPr>
              <a:t>ЦЕНОВОЕ ПОЗИЦИОНИРОВАНИЕ БРЕНДА</a:t>
            </a:r>
            <a:endParaRPr lang="ru-RU">
              <a:solidFill>
                <a:srgbClr val="000000"/>
              </a:solidFill>
            </a:endParaRPr>
          </a:p>
        </p:txBody>
      </p:sp>
      <p:sp>
        <p:nvSpPr>
          <p:cNvPr id="37894" name="TextBox 7"/>
          <p:cNvSpPr txBox="1">
            <a:spLocks noChangeArrowheads="1"/>
          </p:cNvSpPr>
          <p:nvPr/>
        </p:nvSpPr>
        <p:spPr bwMode="auto">
          <a:xfrm>
            <a:off x="123825" y="5516563"/>
            <a:ext cx="89122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kumimoji="0" lang="ru-RU" sz="1400">
                <a:solidFill>
                  <a:srgbClr val="000000"/>
                </a:solidFill>
              </a:rPr>
              <a:t>Бренд РЫЧАЛ-СУ позиционируется в среднем ценовом сегменте. </a:t>
            </a:r>
          </a:p>
          <a:p>
            <a:pPr eaLnBrk="1" hangingPunct="1"/>
            <a:endParaRPr kumimoji="0" lang="ru-RU" sz="1200">
              <a:solidFill>
                <a:srgbClr val="000000"/>
              </a:solidFill>
            </a:endParaRPr>
          </a:p>
          <a:p>
            <a:pPr eaLnBrk="1" hangingPunct="1"/>
            <a:r>
              <a:rPr kumimoji="0" lang="ru-RU" sz="1400" b="1">
                <a:solidFill>
                  <a:srgbClr val="000000"/>
                </a:solidFill>
              </a:rPr>
              <a:t>*</a:t>
            </a:r>
            <a:r>
              <a:rPr kumimoji="0" lang="ru-RU" sz="1000">
                <a:solidFill>
                  <a:srgbClr val="000000"/>
                </a:solidFill>
              </a:rPr>
              <a:t> Цена на РЫЧАЛ-СУ указана в пересчете на 1,5л. (цена смоделирована по средней разнице между ценой за 1л. и 1,5л. ключевых игроков рынка)</a:t>
            </a: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V="1">
            <a:off x="1476375" y="3516313"/>
            <a:ext cx="7543800" cy="7937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1753" name="Picture 3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1424782"/>
            <a:ext cx="8636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cxnSp>
        <p:nvCxnSpPr>
          <p:cNvPr id="35" name="Прямая соединительная линия 34"/>
          <p:cNvCxnSpPr/>
          <p:nvPr/>
        </p:nvCxnSpPr>
        <p:spPr>
          <a:xfrm>
            <a:off x="179388" y="4668838"/>
            <a:ext cx="8856662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1476375" y="2436813"/>
            <a:ext cx="0" cy="2232025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899" name="TextBox 24"/>
          <p:cNvSpPr txBox="1">
            <a:spLocks noChangeArrowheads="1"/>
          </p:cNvSpPr>
          <p:nvPr/>
        </p:nvSpPr>
        <p:spPr bwMode="auto">
          <a:xfrm>
            <a:off x="179388" y="1565275"/>
            <a:ext cx="266382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kumimoji="0" lang="ru-RU" sz="1400" b="1">
                <a:solidFill>
                  <a:srgbClr val="000000"/>
                </a:solidFill>
              </a:rPr>
              <a:t>Высокий </a:t>
            </a:r>
          </a:p>
          <a:p>
            <a:pPr eaLnBrk="1" hangingPunct="1"/>
            <a:r>
              <a:rPr kumimoji="0" lang="ru-RU" sz="1400" b="1">
                <a:solidFill>
                  <a:srgbClr val="000000"/>
                </a:solidFill>
              </a:rPr>
              <a:t>ценовой сегмент</a:t>
            </a:r>
          </a:p>
        </p:txBody>
      </p:sp>
      <p:sp>
        <p:nvSpPr>
          <p:cNvPr id="37900" name="TextBox 25"/>
          <p:cNvSpPr txBox="1">
            <a:spLocks noChangeArrowheads="1"/>
          </p:cNvSpPr>
          <p:nvPr/>
        </p:nvSpPr>
        <p:spPr bwMode="auto">
          <a:xfrm>
            <a:off x="179388" y="3316288"/>
            <a:ext cx="1512887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kumimoji="0" lang="ru-RU" sz="1400" b="1">
                <a:solidFill>
                  <a:srgbClr val="000000"/>
                </a:solidFill>
              </a:rPr>
              <a:t>Средний ценовой сегмент</a:t>
            </a:r>
          </a:p>
        </p:txBody>
      </p:sp>
      <p:sp>
        <p:nvSpPr>
          <p:cNvPr id="37901" name="TextBox 26"/>
          <p:cNvSpPr txBox="1">
            <a:spLocks noChangeArrowheads="1"/>
          </p:cNvSpPr>
          <p:nvPr/>
        </p:nvSpPr>
        <p:spPr bwMode="auto">
          <a:xfrm>
            <a:off x="179388" y="4824413"/>
            <a:ext cx="26638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kumimoji="0" lang="ru-RU" sz="1400" b="1">
                <a:solidFill>
                  <a:srgbClr val="000000"/>
                </a:solidFill>
              </a:rPr>
              <a:t>Низкий </a:t>
            </a:r>
          </a:p>
          <a:p>
            <a:pPr eaLnBrk="1" hangingPunct="1"/>
            <a:r>
              <a:rPr kumimoji="0" lang="ru-RU" sz="1400" b="1">
                <a:solidFill>
                  <a:srgbClr val="000000"/>
                </a:solidFill>
              </a:rPr>
              <a:t>ценовой сегмент</a:t>
            </a: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flipV="1">
            <a:off x="2771775" y="1223963"/>
            <a:ext cx="0" cy="4221162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903" name="TextBox 29"/>
          <p:cNvSpPr txBox="1">
            <a:spLocks noChangeArrowheads="1"/>
          </p:cNvSpPr>
          <p:nvPr/>
        </p:nvSpPr>
        <p:spPr bwMode="auto">
          <a:xfrm>
            <a:off x="1547813" y="2578100"/>
            <a:ext cx="13350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kumimoji="0" lang="ru-RU" sz="1000" b="1">
                <a:solidFill>
                  <a:srgbClr val="000000"/>
                </a:solidFill>
              </a:rPr>
              <a:t>Верхняя часть среднего ценового сегмента</a:t>
            </a:r>
          </a:p>
        </p:txBody>
      </p:sp>
      <p:sp>
        <p:nvSpPr>
          <p:cNvPr id="37904" name="TextBox 30"/>
          <p:cNvSpPr txBox="1">
            <a:spLocks noChangeArrowheads="1"/>
          </p:cNvSpPr>
          <p:nvPr/>
        </p:nvSpPr>
        <p:spPr bwMode="auto">
          <a:xfrm>
            <a:off x="1547813" y="3732213"/>
            <a:ext cx="13350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kumimoji="0" lang="ru-RU" sz="1000" b="1"/>
              <a:t>Нижняя часть среднего ценового сегмента</a:t>
            </a:r>
          </a:p>
        </p:txBody>
      </p:sp>
      <p:sp>
        <p:nvSpPr>
          <p:cNvPr id="37905" name="Picture 6" descr="http://pics.rbc.ru/img/top/2008/04/08/logo.jpg"/>
          <p:cNvSpPr>
            <a:spLocks noChangeAspect="1" noChangeArrowheads="1"/>
          </p:cNvSpPr>
          <p:nvPr/>
        </p:nvSpPr>
        <p:spPr bwMode="auto">
          <a:xfrm>
            <a:off x="4648200" y="3810000"/>
            <a:ext cx="952500" cy="681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>
              <a:solidFill>
                <a:srgbClr val="000000"/>
              </a:solidFill>
            </a:endParaRPr>
          </a:p>
        </p:txBody>
      </p:sp>
      <p:pic>
        <p:nvPicPr>
          <p:cNvPr id="37906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987" y="1877044"/>
            <a:ext cx="860425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Rectangle 4"/>
          <p:cNvSpPr>
            <a:spLocks noChangeArrowheads="1"/>
          </p:cNvSpPr>
          <p:nvPr/>
        </p:nvSpPr>
        <p:spPr bwMode="auto">
          <a:xfrm>
            <a:off x="168275" y="1214438"/>
            <a:ext cx="8867775" cy="4230687"/>
          </a:xfrm>
          <a:prstGeom prst="rect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37908" name="TextBox 1"/>
          <p:cNvSpPr txBox="1">
            <a:spLocks noChangeArrowheads="1"/>
          </p:cNvSpPr>
          <p:nvPr/>
        </p:nvSpPr>
        <p:spPr bwMode="auto">
          <a:xfrm>
            <a:off x="1044575" y="673100"/>
            <a:ext cx="71278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 eaLnBrk="1" hangingPunct="1"/>
            <a:r>
              <a:rPr kumimoji="0" lang="ru-RU" sz="1400">
                <a:solidFill>
                  <a:srgbClr val="000000"/>
                </a:solidFill>
              </a:rPr>
              <a:t>Рынок минеральной терапевтической воды (по ценам за 1 бутылку 1,5л)</a:t>
            </a:r>
          </a:p>
        </p:txBody>
      </p:sp>
      <p:pic>
        <p:nvPicPr>
          <p:cNvPr id="31767" name="Picture 4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125" y="2954437"/>
            <a:ext cx="957263" cy="957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37911" name="Picture 1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9738" y="3600450"/>
            <a:ext cx="1087437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9" name="Прямая соединительная линия 58"/>
          <p:cNvCxnSpPr/>
          <p:nvPr/>
        </p:nvCxnSpPr>
        <p:spPr>
          <a:xfrm>
            <a:off x="168275" y="2436813"/>
            <a:ext cx="8867775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9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6588" y="2646363"/>
            <a:ext cx="674687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</p:pic>
      <p:sp>
        <p:nvSpPr>
          <p:cNvPr id="37914" name="TextBox 49"/>
          <p:cNvSpPr txBox="1">
            <a:spLocks noChangeArrowheads="1"/>
          </p:cNvSpPr>
          <p:nvPr/>
        </p:nvSpPr>
        <p:spPr bwMode="auto">
          <a:xfrm>
            <a:off x="3130550" y="2998788"/>
            <a:ext cx="72072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 algn="ctr" eaLnBrk="1" hangingPunct="1"/>
            <a:r>
              <a:rPr kumimoji="0" lang="ru-RU" sz="1000" b="1">
                <a:solidFill>
                  <a:schemeClr val="bg1"/>
                </a:solidFill>
              </a:rPr>
              <a:t>1,5л.*</a:t>
            </a:r>
          </a:p>
        </p:txBody>
      </p:sp>
      <p:pic>
        <p:nvPicPr>
          <p:cNvPr id="37915" name="Picture 2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257926"/>
            <a:ext cx="1560513" cy="733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04712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1181</TotalTime>
  <Words>201</Words>
  <Application>Microsoft Office PowerPoint</Application>
  <PresentationFormat>Экран (4:3)</PresentationFormat>
  <Paragraphs>27</Paragraphs>
  <Slides>4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Туранков</dc:creator>
  <cp:lastModifiedBy>Гена</cp:lastModifiedBy>
  <cp:revision>17</cp:revision>
  <dcterms:created xsi:type="dcterms:W3CDTF">2015-10-07T17:41:47Z</dcterms:created>
  <dcterms:modified xsi:type="dcterms:W3CDTF">2016-09-05T11:07:14Z</dcterms:modified>
</cp:coreProperties>
</file>