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9" r:id="rId3"/>
    <p:sldId id="267" r:id="rId4"/>
    <p:sldId id="278" r:id="rId5"/>
    <p:sldId id="288" r:id="rId6"/>
    <p:sldId id="28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FE32-934A-4F42-8C73-A69BFEEC0FD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9533-CCF4-4B64-A5EC-3FC5300EA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09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FE32-934A-4F42-8C73-A69BFEEC0FD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9533-CCF4-4B64-A5EC-3FC5300EA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46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FE32-934A-4F42-8C73-A69BFEEC0FD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9533-CCF4-4B64-A5EC-3FC5300EA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62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FE32-934A-4F42-8C73-A69BFEEC0FD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9533-CCF4-4B64-A5EC-3FC5300EA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99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FE32-934A-4F42-8C73-A69BFEEC0FD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9533-CCF4-4B64-A5EC-3FC5300EA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36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FE32-934A-4F42-8C73-A69BFEEC0FD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9533-CCF4-4B64-A5EC-3FC5300EA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06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FE32-934A-4F42-8C73-A69BFEEC0FD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9533-CCF4-4B64-A5EC-3FC5300EA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47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FE32-934A-4F42-8C73-A69BFEEC0FD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9533-CCF4-4B64-A5EC-3FC5300EA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99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FE32-934A-4F42-8C73-A69BFEEC0FD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9533-CCF4-4B64-A5EC-3FC5300EA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94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FE32-934A-4F42-8C73-A69BFEEC0FD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9533-CCF4-4B64-A5EC-3FC5300EA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73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FE32-934A-4F42-8C73-A69BFEEC0FD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9533-CCF4-4B64-A5EC-3FC5300EA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74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3FE32-934A-4F42-8C73-A69BFEEC0FDC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79533-CCF4-4B64-A5EC-3FC5300EA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28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\\Server2003\e\Айдиго_БМЦ\! Маркетинг\Продукция дизайна\Слайды для презентаций_Айдиго_с2024\айдигоПрезентация_СЛАЙДЫ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6"/>
            <a:ext cx="9144168" cy="685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7994" y="5301208"/>
            <a:ext cx="558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ОВСЯНЫЕ КИСЕЛИ С ТОПИНАМБУРОМ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73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\\Server2003\e\Айдиго_БМЦ\! Маркетинг\Продукция дизайна\Слайды для презентаций_Айдиго_с2024\айдигоПрезентация_СЛАЙДЫ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643" y="1271389"/>
            <a:ext cx="7344816" cy="48965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0953" y="404664"/>
            <a:ext cx="558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ОВСЯНЫЕ КИСЕЛИ С ТОПИНАМБУРОМ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7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\\Server2003\e\Айдиго_БМЦ\! Маркетинг\Продукция дизайна\Слайды для презентаций_Айдиго_с2024\айдигоПрезентация_СЛАЙДЫ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3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487" y="1409006"/>
            <a:ext cx="432047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Овсяные </a:t>
            </a:r>
            <a:r>
              <a:rPr lang="ru-RU" sz="1400" dirty="0"/>
              <a:t>кисели с топинамбуром и витаминами от «</a:t>
            </a:r>
            <a:r>
              <a:rPr lang="ru-RU" sz="1400" dirty="0" err="1"/>
              <a:t>Айдиго</a:t>
            </a:r>
            <a:r>
              <a:rPr lang="ru-RU" sz="1400" dirty="0" smtClean="0"/>
              <a:t>»  </a:t>
            </a:r>
            <a:r>
              <a:rPr lang="ru-RU" sz="1400" dirty="0"/>
              <a:t>– это инновационный продукт здорового питания, созданный на основе натуральных ингредиентов и современных технологий.</a:t>
            </a:r>
          </a:p>
          <a:p>
            <a:endParaRPr lang="ru-RU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/>
              <a:t>Чистый состав: </a:t>
            </a:r>
            <a:r>
              <a:rPr lang="ru-RU" sz="1400" dirty="0"/>
              <a:t>овсяная </a:t>
            </a:r>
            <a:r>
              <a:rPr lang="ru-RU" sz="1400" dirty="0" smtClean="0"/>
              <a:t>мука, </a:t>
            </a:r>
            <a:r>
              <a:rPr lang="ru-RU" sz="1400" dirty="0"/>
              <a:t>инулин из топинамбура, витаминный комплекс (A, B, C, E, D).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/>
              <a:t>Функциональная польза:</a:t>
            </a:r>
            <a:endParaRPr lang="ru-RU" sz="1400" b="1" dirty="0"/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Поддержка </a:t>
            </a:r>
            <a:r>
              <a:rPr lang="ru-RU" sz="1400" dirty="0"/>
              <a:t>пищеварения (</a:t>
            </a:r>
            <a:r>
              <a:rPr lang="ru-RU" sz="1400" dirty="0" err="1"/>
              <a:t>пребиотический</a:t>
            </a:r>
            <a:r>
              <a:rPr lang="ru-RU" sz="1400" dirty="0"/>
              <a:t> эффект инулина).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Укрепление </a:t>
            </a:r>
            <a:r>
              <a:rPr lang="ru-RU" sz="1400" dirty="0"/>
              <a:t>иммунитета (за счет витаминов и антиоксидантов).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Нормализация </a:t>
            </a:r>
            <a:r>
              <a:rPr lang="ru-RU" sz="1400" dirty="0"/>
              <a:t>уровня сахара в крови (благодаря топинамбуру).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/>
              <a:t>Удобство: </a:t>
            </a:r>
            <a:r>
              <a:rPr lang="ru-RU" sz="1400" dirty="0"/>
              <a:t>готовится за 2 минуты – просто залейте горячей </a:t>
            </a:r>
            <a:r>
              <a:rPr lang="ru-RU" sz="1400" dirty="0" smtClean="0"/>
              <a:t>водой.</a:t>
            </a:r>
            <a:endParaRPr lang="ru-RU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/>
              <a:t>Широкий ассортимент </a:t>
            </a:r>
            <a:r>
              <a:rPr lang="ru-RU" sz="1400" b="1" dirty="0" smtClean="0"/>
              <a:t>вкусов: </a:t>
            </a:r>
            <a:r>
              <a:rPr lang="ru-RU" sz="1400" dirty="0" smtClean="0"/>
              <a:t>с ягодами и овощами.</a:t>
            </a:r>
            <a:endParaRPr lang="ru-RU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/>
              <a:t>Без </a:t>
            </a:r>
            <a:r>
              <a:rPr lang="ru-RU" sz="1400" b="1" dirty="0"/>
              <a:t>искусственных </a:t>
            </a:r>
            <a:r>
              <a:rPr lang="ru-RU" sz="1400" b="1" dirty="0" smtClean="0"/>
              <a:t>добавок: </a:t>
            </a:r>
            <a:r>
              <a:rPr lang="ru-RU" sz="1400" dirty="0"/>
              <a:t>без ГМО, консервантов, усилителей вкуса.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36487" y="40466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ПРЕИМУЩЕСТВА ПРОДУКТА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0" r="11162"/>
          <a:stretch/>
        </p:blipFill>
        <p:spPr bwMode="auto">
          <a:xfrm>
            <a:off x="4499819" y="1396405"/>
            <a:ext cx="4377628" cy="448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230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\\Server2003\e\Айдиго_БМЦ\! Маркетинг\Продукция дизайна\Слайды для презентаций_Айдиго_с2024\айдигоПрезентация_СЛАЙДЫ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3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487" y="1340768"/>
            <a:ext cx="39753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/>
              <a:t>Широкая </a:t>
            </a:r>
            <a:r>
              <a:rPr lang="ru-RU" sz="1400" b="1" dirty="0"/>
              <a:t>целевая </a:t>
            </a:r>
            <a:r>
              <a:rPr lang="ru-RU" sz="1400" b="1" dirty="0" smtClean="0"/>
              <a:t>аудитория </a:t>
            </a:r>
            <a:r>
              <a:rPr lang="ru-RU" sz="1400" dirty="0" smtClean="0"/>
              <a:t>- для </a:t>
            </a:r>
            <a:r>
              <a:rPr lang="ru-RU" sz="1400" dirty="0"/>
              <a:t>всей </a:t>
            </a:r>
            <a:r>
              <a:rPr lang="ru-RU" sz="1400" dirty="0" smtClean="0"/>
              <a:t>семьи </a:t>
            </a:r>
            <a:r>
              <a:rPr lang="ru-RU" sz="1400" dirty="0"/>
              <a:t>– дети, взрослые, пожилые.</a:t>
            </a:r>
            <a:endParaRPr lang="ru-RU" sz="1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/>
              <a:t>Соответствие трендам </a:t>
            </a:r>
            <a:r>
              <a:rPr lang="ru-RU" sz="1400" dirty="0"/>
              <a:t>– спрос на функциональное питание, </a:t>
            </a:r>
            <a:r>
              <a:rPr lang="ru-RU" sz="1400" dirty="0" err="1"/>
              <a:t>пребиотики</a:t>
            </a:r>
            <a:r>
              <a:rPr lang="ru-RU" sz="1400" dirty="0"/>
              <a:t> и полезные перекусы растёт на 20-30% ежегодно (</a:t>
            </a:r>
            <a:r>
              <a:rPr lang="ru-RU" sz="1400" dirty="0" smtClean="0"/>
              <a:t>данные </a:t>
            </a:r>
            <a:r>
              <a:rPr lang="ru-RU" sz="1400" dirty="0" err="1"/>
              <a:t>NielsenIQ</a:t>
            </a:r>
            <a:r>
              <a:rPr lang="ru-RU" sz="1400" dirty="0" smtClean="0"/>
              <a:t>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/>
              <a:t>Высокая </a:t>
            </a:r>
            <a:r>
              <a:rPr lang="ru-RU" sz="1400" b="1" dirty="0" err="1" smtClean="0"/>
              <a:t>маржинальность</a:t>
            </a:r>
            <a:r>
              <a:rPr lang="ru-RU" sz="1400" b="1" dirty="0" smtClean="0"/>
              <a:t> </a:t>
            </a:r>
            <a:r>
              <a:rPr lang="ru-RU" sz="1400" dirty="0"/>
              <a:t>– наценка на категорию "полезные перекусы" достигает </a:t>
            </a:r>
            <a:r>
              <a:rPr lang="ru-RU" sz="1400" dirty="0" smtClean="0"/>
              <a:t>100-150%.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/>
              <a:t>Быстрая оборачиваемость </a:t>
            </a:r>
            <a:r>
              <a:rPr lang="ru-RU" sz="1400" dirty="0"/>
              <a:t>– срок годности 12 месяцев и удобная фасовка (индивидуальные порции) снижают риски затоваривания</a:t>
            </a:r>
            <a:r>
              <a:rPr lang="ru-RU" sz="1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/>
              <a:t>Увеличение </a:t>
            </a:r>
            <a:r>
              <a:rPr lang="ru-RU" sz="1400" b="1" dirty="0"/>
              <a:t>среднего </a:t>
            </a:r>
            <a:r>
              <a:rPr lang="ru-RU" sz="1400" b="1" dirty="0" smtClean="0"/>
              <a:t>чека </a:t>
            </a:r>
            <a:r>
              <a:rPr lang="ru-RU" sz="1400" dirty="0"/>
              <a:t>– продукт идеален для кросс-</a:t>
            </a:r>
            <a:r>
              <a:rPr lang="ru-RU" sz="1400" dirty="0" err="1"/>
              <a:t>мерчандайзинга</a:t>
            </a:r>
            <a:r>
              <a:rPr lang="ru-RU" sz="1400" dirty="0"/>
              <a:t> в </a:t>
            </a:r>
            <a:r>
              <a:rPr lang="ru-RU" sz="1400" dirty="0" smtClean="0"/>
              <a:t>отделах ЗОЖ, диабетическое питание, детское питание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/>
              <a:t>Компактная упаковка </a:t>
            </a:r>
            <a:r>
              <a:rPr lang="ru-RU" sz="1400" dirty="0"/>
              <a:t>– экономия места на складе и в транспорте (в 3 раза меньше места, чем у жидких функциональных напитков</a:t>
            </a:r>
            <a:r>
              <a:rPr lang="ru-RU" sz="1400" dirty="0" smtClean="0"/>
              <a:t>).</a:t>
            </a: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36487" y="40466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ВЫГОДА ДЛЯ РИТЕЙЛА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448" y="1412776"/>
            <a:ext cx="446449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20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\\Server2003\e\Айдиго_БМЦ\! Маркетинг\Продукция дизайна\Слайды для презентаций_Айдиго_с2024\айдигоПрезентация_СЛАЙДЫ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3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487" y="40466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АССОРТИМЕНТ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772" y="1369715"/>
            <a:ext cx="4511675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398315"/>
            <a:ext cx="396299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pitchFamily="34" charset="0"/>
              </a:rPr>
              <a:t>4 вкуса для здоровья и </a:t>
            </a:r>
            <a:r>
              <a:rPr lang="ru-RU" sz="1400" b="1" dirty="0" smtClean="0">
                <a:solidFill>
                  <a:prstClr val="black"/>
                </a:solidFill>
                <a:cs typeface="Arial" pitchFamily="34" charset="0"/>
              </a:rPr>
              <a:t>удовольствия</a:t>
            </a:r>
          </a:p>
          <a:p>
            <a:pPr lvl="0"/>
            <a:r>
              <a:rPr lang="ru-RU" sz="14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cs typeface="Arial" pitchFamily="34" charset="0"/>
              </a:rPr>
              <a:t>– 4 причины взять всю линейку:</a:t>
            </a:r>
          </a:p>
          <a:p>
            <a:pPr lvl="0"/>
            <a:endParaRPr lang="ru-RU" sz="1400" b="1" dirty="0">
              <a:solidFill>
                <a:prstClr val="black"/>
              </a:solidFill>
              <a:cs typeface="Arial" pitchFamily="34" charset="0"/>
            </a:endParaRPr>
          </a:p>
          <a:p>
            <a:pPr marL="342900" lvl="0" indent="-342900">
              <a:buFontTx/>
              <a:buAutoNum type="arabicParenR"/>
            </a:pPr>
            <a:r>
              <a:rPr lang="ru-RU" sz="1400" dirty="0" smtClean="0">
                <a:solidFill>
                  <a:prstClr val="black"/>
                </a:solidFill>
                <a:cs typeface="Arial" pitchFamily="34" charset="0"/>
              </a:rPr>
              <a:t>Перекрывает </a:t>
            </a: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>разные потребности покупателей</a:t>
            </a:r>
          </a:p>
          <a:p>
            <a:pPr marL="342900" lvl="0" indent="-342900">
              <a:buFontTx/>
              <a:buAutoNum type="arabicParenR"/>
            </a:pP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>Увеличивает время нахождения у полки</a:t>
            </a:r>
          </a:p>
          <a:p>
            <a:pPr marL="342900" lvl="0" indent="-342900">
              <a:buFontTx/>
              <a:buAutoNum type="arabicParenR"/>
            </a:pP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>Возможность ротации вкусов (предотвращает «усталость» от </a:t>
            </a:r>
            <a:r>
              <a:rPr lang="ru-RU" sz="1400" dirty="0" smtClean="0">
                <a:solidFill>
                  <a:prstClr val="black"/>
                </a:solidFill>
                <a:cs typeface="Arial" pitchFamily="34" charset="0"/>
              </a:rPr>
              <a:t>продукта), готовые </a:t>
            </a: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>наборы для завтраков на всю неделю </a:t>
            </a:r>
            <a:endParaRPr lang="ru-RU" sz="14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342900" lvl="0" indent="-342900">
              <a:buFontTx/>
              <a:buAutoNum type="arabicParenR"/>
            </a:pPr>
            <a:r>
              <a:rPr lang="ru-RU" sz="1400" dirty="0" smtClean="0">
                <a:solidFill>
                  <a:prstClr val="black"/>
                </a:solidFill>
                <a:cs typeface="Arial" pitchFamily="34" charset="0"/>
              </a:rPr>
              <a:t>Размещение блоком на полке больше привлекает внимание</a:t>
            </a:r>
            <a:endParaRPr lang="ru-RU" sz="1400" dirty="0">
              <a:solidFill>
                <a:prstClr val="black"/>
              </a:solidFill>
              <a:cs typeface="Arial" pitchFamily="34" charset="0"/>
            </a:endParaRPr>
          </a:p>
          <a:p>
            <a:pPr lvl="0"/>
            <a:endParaRPr lang="ru-RU" sz="1400" dirty="0">
              <a:solidFill>
                <a:srgbClr val="C00000"/>
              </a:solidFill>
              <a:cs typeface="Arial" pitchFamily="34" charset="0"/>
            </a:endParaRPr>
          </a:p>
          <a:p>
            <a:pPr lvl="0"/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724773"/>
              </p:ext>
            </p:extLst>
          </p:nvPr>
        </p:nvGraphicFramePr>
        <p:xfrm>
          <a:off x="311746" y="4293096"/>
          <a:ext cx="3888432" cy="1419225"/>
        </p:xfrm>
        <a:graphic>
          <a:graphicData uri="http://schemas.openxmlformats.org/drawingml/2006/table">
            <a:tbl>
              <a:tblPr/>
              <a:tblGrid>
                <a:gridCol w="2808312"/>
                <a:gridCol w="1080120"/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Verdana"/>
                        </a:rPr>
                        <a:t>Наименование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Verdana"/>
                        </a:rPr>
                        <a:t>Штрих-код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Verdana"/>
                        </a:rPr>
                        <a:t>Кисель моментальный, овсяный яблоко+морковь 30 г. Айдиго 16/20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Verdana"/>
                        </a:rPr>
                        <a:t>4620090026009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Verdana"/>
                        </a:rPr>
                        <a:t>Кисель моментальный, овсяный клубника+земляника 30 г. Айдиго 16/20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Verdana"/>
                        </a:rPr>
                        <a:t>4620090025965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Verdana"/>
                        </a:rPr>
                        <a:t>Кисель моментальный, овсяный малина+свекла 30 г. Айдиго 16/20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Verdana"/>
                        </a:rPr>
                        <a:t>4620090025996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Verdana"/>
                        </a:rPr>
                        <a:t>Кисель моментальный, овсяный клюква 30 г. Айдиго 16/20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Verdana"/>
                        </a:rPr>
                        <a:t>4620090025989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710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\\Server2003\e\Айдиго_БМЦ\! Маркетинг\Продукция дизайна\Слайды для презентаций_Айдиго_с2024\айдигоПрезентация_СЛАЙДЫ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4645" y="431544"/>
            <a:ext cx="8566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ПРЕИМУЩЕСТВА АЙДИГО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297" y="1548074"/>
            <a:ext cx="38753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/>
              <a:t>Высокое </a:t>
            </a:r>
            <a:r>
              <a:rPr lang="ru-RU" sz="1400" b="1" dirty="0"/>
              <a:t>качество и натуральность </a:t>
            </a:r>
            <a:r>
              <a:rPr lang="ru-RU" sz="1400" b="1" dirty="0" smtClean="0"/>
              <a:t>состава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/>
              <a:t>Эксклюзивная </a:t>
            </a:r>
            <a:r>
              <a:rPr lang="ru-RU" sz="1400" b="1" dirty="0" smtClean="0"/>
              <a:t>рецептура </a:t>
            </a:r>
            <a:r>
              <a:rPr lang="ru-RU" sz="1400" b="1" dirty="0"/>
              <a:t>– </a:t>
            </a:r>
            <a:r>
              <a:rPr lang="ru-RU" sz="1400" dirty="0"/>
              <a:t>сочетание овсяного </a:t>
            </a:r>
            <a:r>
              <a:rPr lang="ru-RU" sz="1400" dirty="0" smtClean="0"/>
              <a:t>киселя, топинамбура</a:t>
            </a:r>
            <a:r>
              <a:rPr lang="ru-RU" sz="1400" b="1" dirty="0" smtClean="0"/>
              <a:t> </a:t>
            </a:r>
            <a:r>
              <a:rPr lang="ru-RU" sz="1400" dirty="0" smtClean="0"/>
              <a:t>и витаминов</a:t>
            </a:r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/>
              <a:t>Стабильный </a:t>
            </a:r>
            <a:r>
              <a:rPr lang="ru-RU" sz="1400" b="1" dirty="0" smtClean="0"/>
              <a:t>спрос </a:t>
            </a:r>
            <a:r>
              <a:rPr lang="ru-RU" sz="1400" dirty="0"/>
              <a:t>– продукт соответствует трендам на ЗОЖ и функциональное </a:t>
            </a:r>
            <a:r>
              <a:rPr lang="ru-RU" sz="1400" dirty="0" smtClean="0"/>
              <a:t>питание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/>
              <a:t>Удобство </a:t>
            </a:r>
            <a:r>
              <a:rPr lang="ru-RU" sz="1400" b="1" dirty="0" smtClean="0"/>
              <a:t>и простота приготовления </a:t>
            </a:r>
            <a:r>
              <a:rPr lang="ru-RU" sz="1400" dirty="0" smtClean="0"/>
              <a:t>– только добавить воды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/>
              <a:t>Широкий </a:t>
            </a:r>
            <a:r>
              <a:rPr lang="ru-RU" sz="1400" b="1" dirty="0"/>
              <a:t>ассортимент </a:t>
            </a:r>
            <a:r>
              <a:rPr lang="ru-RU" sz="1400" b="1" dirty="0" smtClean="0"/>
              <a:t>вкусов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/>
              <a:t>Долгий </a:t>
            </a:r>
            <a:r>
              <a:rPr lang="ru-RU" sz="1400" b="1" dirty="0"/>
              <a:t>срок </a:t>
            </a:r>
            <a:r>
              <a:rPr lang="ru-RU" sz="1400" b="1" dirty="0" smtClean="0"/>
              <a:t>хранения (12 месяцев)</a:t>
            </a:r>
            <a:r>
              <a:rPr lang="ru-RU" sz="1400" dirty="0" smtClean="0"/>
              <a:t>– </a:t>
            </a:r>
            <a:r>
              <a:rPr lang="ru-RU" sz="1400" dirty="0"/>
              <a:t>снижает риски списаний</a:t>
            </a:r>
            <a:r>
              <a:rPr lang="ru-RU" sz="1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>
                <a:cs typeface="Arial" pitchFamily="34" charset="0"/>
              </a:rPr>
              <a:t>Дизайн упаковки - </a:t>
            </a:r>
            <a:r>
              <a:rPr lang="ru-RU" sz="1400" dirty="0" smtClean="0">
                <a:cs typeface="Arial" pitchFamily="34" charset="0"/>
              </a:rPr>
              <a:t>стильная </a:t>
            </a:r>
            <a:r>
              <a:rPr lang="ru-RU" sz="1400" dirty="0">
                <a:cs typeface="Arial" pitchFamily="34" charset="0"/>
              </a:rPr>
              <a:t>пачка привлекает </a:t>
            </a:r>
            <a:r>
              <a:rPr lang="ru-RU" sz="1400" dirty="0" smtClean="0">
                <a:cs typeface="Arial" pitchFamily="34" charset="0"/>
              </a:rPr>
              <a:t>внимание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/>
              <a:t>Низкая </a:t>
            </a:r>
            <a:r>
              <a:rPr lang="ru-RU" sz="1400" b="1" dirty="0"/>
              <a:t>конкуренция на полке </a:t>
            </a:r>
            <a:r>
              <a:rPr lang="ru-RU" sz="1400" dirty="0" smtClean="0"/>
              <a:t>-в </a:t>
            </a:r>
            <a:r>
              <a:rPr lang="ru-RU" sz="1400" dirty="0"/>
              <a:t>категории сухих </a:t>
            </a:r>
            <a:r>
              <a:rPr lang="ru-RU" sz="1400" dirty="0" smtClean="0"/>
              <a:t>смесей ЗОЖ киселей</a:t>
            </a:r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/>
              <a:t>Полная информация - </a:t>
            </a:r>
            <a:r>
              <a:rPr lang="ru-RU" sz="1400" dirty="0" smtClean="0"/>
              <a:t>по </a:t>
            </a:r>
            <a:r>
              <a:rPr lang="en-US" sz="1400" dirty="0" smtClean="0"/>
              <a:t>QR-</a:t>
            </a:r>
            <a:r>
              <a:rPr lang="ru-RU" sz="1400" dirty="0" smtClean="0"/>
              <a:t>коду на пакете можно найти идеи, варианты использования, информацию о пользе продукта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94" y="1376610"/>
            <a:ext cx="4572669" cy="45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59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\\Server2003\e\Айдиго_БМЦ\! Маркетинг\Продукция дизайна\Слайды для презентаций_Айдиго_с2024\айдигоПрезентация_СЛАЙДЫ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7286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2571</TotalTime>
  <Words>414</Words>
  <Application>Microsoft Office PowerPoint</Application>
  <PresentationFormat>Экран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Субботина Юлия</dc:creator>
  <cp:lastModifiedBy>Субботина Юлия</cp:lastModifiedBy>
  <cp:revision>150</cp:revision>
  <dcterms:created xsi:type="dcterms:W3CDTF">2024-01-16T05:47:13Z</dcterms:created>
  <dcterms:modified xsi:type="dcterms:W3CDTF">2025-06-03T06:23:54Z</dcterms:modified>
</cp:coreProperties>
</file>