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3" r:id="rId8"/>
    <p:sldId id="261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Прирост продаж</a:t>
            </a:r>
            <a:r>
              <a:rPr lang="ru-RU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2018/2017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5637660630300335"/>
          <c:y val="0.9246723917629928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348190268421356E-2"/>
          <c:y val="4.5493363794603996E-2"/>
          <c:w val="0.81890564348069073"/>
          <c:h val="0.690680755004351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штуках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Базилик</c:v>
                </c:pt>
                <c:pt idx="1">
                  <c:v>Зира</c:v>
                </c:pt>
                <c:pt idx="2">
                  <c:v>Кунжут</c:v>
                </c:pt>
                <c:pt idx="3">
                  <c:v>Тмин</c:v>
                </c:pt>
                <c:pt idx="4">
                  <c:v>Кориандр мол.</c:v>
                </c:pt>
                <c:pt idx="5">
                  <c:v>Корица мол.</c:v>
                </c:pt>
                <c:pt idx="6">
                  <c:v>Куркума мол.</c:v>
                </c:pt>
                <c:pt idx="7">
                  <c:v>Паприка мол.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8.6628475618276246E-2</c:v>
                </c:pt>
                <c:pt idx="1">
                  <c:v>-0.11795642374154769</c:v>
                </c:pt>
                <c:pt idx="2">
                  <c:v>0.20738212075954765</c:v>
                </c:pt>
                <c:pt idx="3">
                  <c:v>0.27223382045929045</c:v>
                </c:pt>
                <c:pt idx="4">
                  <c:v>0.16915022150624215</c:v>
                </c:pt>
                <c:pt idx="5">
                  <c:v>3.292206584413182E-2</c:v>
                </c:pt>
                <c:pt idx="6">
                  <c:v>0.2994388709403164</c:v>
                </c:pt>
                <c:pt idx="7">
                  <c:v>0.19856358259400086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сумме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Базилик</c:v>
                </c:pt>
                <c:pt idx="1">
                  <c:v>Зира</c:v>
                </c:pt>
                <c:pt idx="2">
                  <c:v>Кунжут</c:v>
                </c:pt>
                <c:pt idx="3">
                  <c:v>Тмин</c:v>
                </c:pt>
                <c:pt idx="4">
                  <c:v>Кориандр мол.</c:v>
                </c:pt>
                <c:pt idx="5">
                  <c:v>Корица мол.</c:v>
                </c:pt>
                <c:pt idx="6">
                  <c:v>Куркума мол.</c:v>
                </c:pt>
                <c:pt idx="7">
                  <c:v>Паприка мол.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6.8600582464525939E-2</c:v>
                </c:pt>
                <c:pt idx="1">
                  <c:v>-6.40556764347332E-2</c:v>
                </c:pt>
                <c:pt idx="2">
                  <c:v>0.30246444722296872</c:v>
                </c:pt>
                <c:pt idx="3">
                  <c:v>0.41459161326952776</c:v>
                </c:pt>
                <c:pt idx="4">
                  <c:v>8.5552841460902362E-2</c:v>
                </c:pt>
                <c:pt idx="5">
                  <c:v>5.9824602819461781E-2</c:v>
                </c:pt>
                <c:pt idx="6">
                  <c:v>0.31068416119962516</c:v>
                </c:pt>
                <c:pt idx="7">
                  <c:v>0.14794201725315581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3081856"/>
        <c:axId val="190449344"/>
      </c:barChart>
      <c:catAx>
        <c:axId val="153081856"/>
        <c:scaling>
          <c:orientation val="minMax"/>
        </c:scaling>
        <c:delete val="0"/>
        <c:axPos val="l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90449344"/>
        <c:crosses val="autoZero"/>
        <c:auto val="1"/>
        <c:lblAlgn val="ctr"/>
        <c:lblOffset val="100"/>
        <c:noMultiLvlLbl val="0"/>
      </c:catAx>
      <c:valAx>
        <c:axId val="19044934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530818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488965030821493"/>
          <c:y val="0.83320103068713891"/>
          <c:w val="0.81961537101938164"/>
          <c:h val="0.1054849901574803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2003\e\Айдиго_БМЦ\! Маркетинг\! Презентации 2015-2017\Фоны для презентаций\Перчес\презентация_перчес титу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91"/>
            <a:ext cx="9144000" cy="683420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4929198"/>
            <a:ext cx="5214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Arial" pitchFamily="34" charset="0"/>
              </a:rPr>
              <a:t>НОВИНКИ </a:t>
            </a:r>
          </a:p>
          <a:p>
            <a:pPr algn="ctr"/>
            <a:r>
              <a:rPr lang="ru-RU" sz="2800" b="1" dirty="0" smtClean="0">
                <a:latin typeface="Arial Black" panose="020B0A04020102020204" pitchFamily="34" charset="0"/>
                <a:cs typeface="Arial" pitchFamily="34" charset="0"/>
              </a:rPr>
              <a:t>Расширение линейки пряностей «Перчес»</a:t>
            </a:r>
            <a:endParaRPr lang="ru-RU" sz="2800" b="1" dirty="0">
              <a:latin typeface="Arial Black" panose="020B0A04020102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2003\e\Айдиго_БМЦ\! Маркетинг\! Презентации 2015-2017\Фоны для презентаций\Перчес\презентация_перчес типов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90"/>
            <a:ext cx="9144000" cy="68758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7984" y="1643050"/>
            <a:ext cx="42874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Представляем вам </a:t>
            </a:r>
            <a:endParaRPr lang="ru-RU" b="1" dirty="0" smtClean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расширение </a:t>
            </a:r>
            <a:r>
              <a:rPr lang="ru-RU" b="1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линейки пряностей в эконом-сегменте:</a:t>
            </a:r>
          </a:p>
          <a:p>
            <a:endParaRPr lang="ru-RU" b="1" dirty="0" smtClean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Единая цена на полке </a:t>
            </a:r>
          </a:p>
          <a:p>
            <a:endParaRPr lang="ru-RU" sz="1600" dirty="0" smtClean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Только востребованный ассортимент</a:t>
            </a:r>
          </a:p>
          <a:p>
            <a:pPr>
              <a:buFont typeface="Wingdings" pitchFamily="2" charset="2"/>
              <a:buChar char="q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Лучшее предложение для региональных сетей,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дискаунтеров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прилавочных магазинов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Узкая компактная упаковка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Качественное сырье и современное оборудование.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7" y="1677473"/>
            <a:ext cx="4104455" cy="478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2003\e\Айдиго_БМЦ\! Маркетинг\! Презентации 2015-2017\Фоны для презентаций\Перчес\презентация_перчес типов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7586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96783"/>
              </p:ext>
            </p:extLst>
          </p:nvPr>
        </p:nvGraphicFramePr>
        <p:xfrm>
          <a:off x="5155846" y="2139803"/>
          <a:ext cx="3520611" cy="4176225"/>
        </p:xfrm>
        <a:graphic>
          <a:graphicData uri="http://schemas.openxmlformats.org/drawingml/2006/table">
            <a:tbl>
              <a:tblPr/>
              <a:tblGrid>
                <a:gridCol w="351151"/>
                <a:gridCol w="1801307"/>
                <a:gridCol w="656421"/>
                <a:gridCol w="711732"/>
              </a:tblGrid>
              <a:tr h="807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8709" marR="8709" marT="870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Масса </a:t>
                      </a:r>
                      <a:r>
                        <a:rPr lang="ru-RU" sz="14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нетто,г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К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ол-во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в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таре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, </a:t>
                      </a:r>
                      <a:r>
                        <a:rPr lang="ru-RU" sz="140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бл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</a:t>
                      </a:r>
                      <a:r>
                        <a:rPr lang="ru-RU" sz="14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75228">
                <a:tc rowSpan="8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ПРЯНОСТИ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И  ТРАВЫ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Базилик сушеный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10/20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Зира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семена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10/20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Кунжут семена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10/20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8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Тмин семена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10/20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Кориандр молотый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10/20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086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Корица молотая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10/20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086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Куркума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молотая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10/20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4086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Паприка молотая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10/20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\\Server2003\e\Айдиго_БМЦ\! Маркетинг\Логотипы и знаки\Перчес 2015\Значок_100%нату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4568" y="416582"/>
            <a:ext cx="285752" cy="284661"/>
          </a:xfrm>
          <a:prstGeom prst="rect">
            <a:avLst/>
          </a:prstGeom>
          <a:noFill/>
        </p:spPr>
      </p:pic>
      <p:pic>
        <p:nvPicPr>
          <p:cNvPr id="7" name="Picture 2" descr="\\server2003\E\Айдиго_БМЦ\! Маркетинг\ФОТО ассортимента\Перчес пачки\узкие_пачки_новинки\базилик_лиц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4" y="1764583"/>
            <a:ext cx="10164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server2003\E\Айдиго_БМЦ\! Маркетинг\ФОТО ассортимента\Перчес пачки\узкие_пачки_новинки\зира_лиц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70" y="1774417"/>
            <a:ext cx="10164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2003\E\Айдиго_БМЦ\! Маркетинг\ФОТО ассортимента\Перчес пачки\узкие_пачки_новинки\кориандр_молотый_лиц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4" y="4283821"/>
            <a:ext cx="10164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2003\E\Айдиго_БМЦ\! Маркетинг\ФОТО ассортимента\Перчес пачки\узкие_пачки_новинки\кунжут_лиц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774417"/>
            <a:ext cx="10164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erver2003\E\Айдиго_БМЦ\! Маркетинг\ФОТО ассортимента\Перчес пачки\узкие_пачки_новинки\тмин_лицо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769291"/>
            <a:ext cx="10164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server2003\E\Айдиго_БМЦ\! Маркетинг\ФОТО ассортимента\Перчес пачки\узкие_пачки_новинки\паприка_лицо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6" y="4293096"/>
            <a:ext cx="10164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server2003\E\Айдиго_БМЦ\! Маркетинг\ФОТО ассортимента\Перчес пачки\узкие_пачки_новинки\куркума_лицо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304290"/>
            <a:ext cx="10164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server2003\E\Айдиго_БМЦ\! Маркетинг\ФОТО ассортимента\Перчес пачки\узкие_пачки_новинки\корица_лицо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70" y="4283821"/>
            <a:ext cx="101640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064" y="1749911"/>
            <a:ext cx="345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АССОРТИМЕНТ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2003\e\Айдиго_БМЦ\! Маркетинг\! Презентации 2015-2017\Фоны для презентаций\Перчес\презентация_перчес типов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7586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60659"/>
              </p:ext>
            </p:extLst>
          </p:nvPr>
        </p:nvGraphicFramePr>
        <p:xfrm>
          <a:off x="467544" y="2492896"/>
          <a:ext cx="3736635" cy="3960440"/>
        </p:xfrm>
        <a:graphic>
          <a:graphicData uri="http://schemas.openxmlformats.org/drawingml/2006/table">
            <a:tbl>
              <a:tblPr/>
              <a:tblGrid>
                <a:gridCol w="567175"/>
                <a:gridCol w="1801307"/>
                <a:gridCol w="656421"/>
                <a:gridCol w="711732"/>
              </a:tblGrid>
              <a:tr h="18199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8709" marR="8709" marT="870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Масса </a:t>
                      </a:r>
                      <a:r>
                        <a:rPr lang="ru-RU" sz="14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нетто,г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К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ол-во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в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таре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, </a:t>
                      </a:r>
                      <a:r>
                        <a:rPr lang="ru-RU" sz="1400" b="1" i="0" u="none" strike="noStrike" dirty="0" err="1">
                          <a:solidFill>
                            <a:srgbClr val="FFFFFF"/>
                          </a:solidFill>
                          <a:latin typeface="Arial"/>
                        </a:rPr>
                        <a:t>бл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./</a:t>
                      </a:r>
                      <a:r>
                        <a:rPr lang="ru-RU" sz="1400" b="1" i="0" u="none" strike="noStrike" dirty="0" err="1" smtClean="0">
                          <a:solidFill>
                            <a:srgbClr val="FFFFFF"/>
                          </a:solidFill>
                          <a:latin typeface="Arial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98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СПЕЦИИ ДЛЯ ВЫПЕЧКИ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Ванильный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сахар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10/20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1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Сахарная пудра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1/22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1754149"/>
            <a:ext cx="345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АССОРТИМЕНТ ДЛЯ ВЫПЕЧКИ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\\server2003\E\Айдиго_БМЦ\! Маркетинг\ФОТО ассортимента\Перчес пачки\узкие_пачки_новинки\ванильный_сахар_лиц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92" y="2495616"/>
            <a:ext cx="118580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server2003\E\Айдиго_БМЦ\! Маркетинг\ФОТО ассортимента\Перчес пачки\подушки\пудра лиц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57637"/>
            <a:ext cx="243273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45" y="1648016"/>
            <a:ext cx="17430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33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2003\e\Айдиго_БМЦ\! Маркетинг\! Презентации 2015-2017\Фоны для презентаций\Перчес\презентация_перчес типов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7586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62297"/>
              </p:ext>
            </p:extLst>
          </p:nvPr>
        </p:nvGraphicFramePr>
        <p:xfrm>
          <a:off x="467544" y="2276873"/>
          <a:ext cx="8208911" cy="4117362"/>
        </p:xfrm>
        <a:graphic>
          <a:graphicData uri="http://schemas.openxmlformats.org/drawingml/2006/table">
            <a:tbl>
              <a:tblPr/>
              <a:tblGrid>
                <a:gridCol w="765959"/>
                <a:gridCol w="3050465"/>
                <a:gridCol w="1512168"/>
                <a:gridCol w="1320146"/>
                <a:gridCol w="1560173"/>
              </a:tblGrid>
              <a:tr h="13434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8709" marR="8709" marT="870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Цена дистрибьютора,      -30%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Цена СКЛ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Рекомендуемая цена полки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7387">
                <a:tc rowSpan="8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ПРЯНОСТИ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И  ТРАВЫ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Базилик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г "Перчес" 10/20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Зира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г "Перчес" 10/20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5,39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Кунжут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г "Перчес" 10/20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5,39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Тмин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г "Перчес" 10/20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5,39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Кориандр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 15 г "Перчес" 10/20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5,39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7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Корица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 10 г "Перчес" 10/20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5,39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7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Куркума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г "Перчес" 10/20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5,39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7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Паприка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г "Перчес" 10/20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5,39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СПЕЦИИ ДЛЯ ВЫПЕЧКИ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Ванильный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сахар 25 г "Перчес" 10/20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5,39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7">
                <a:tc v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Сахарная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пудра 150 г "Перчес" 1/22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15,40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22,00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709" marR="8709" marT="87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45690" y="1754149"/>
            <a:ext cx="345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ЦЕНОВАЯ ПОЛИТИКА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0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2003\e\Айдиго_БМЦ\! Маркетинг\! Презентации 2015-2017\Фоны для презентаций\Перчес\презентация_перчес типов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7860"/>
            <a:ext cx="9144001" cy="68758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620940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 Данные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Nielsen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март 2018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1749911"/>
            <a:ext cx="345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ПОТЕНЦИАЛ ПРОДАЖ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29293379"/>
              </p:ext>
            </p:extLst>
          </p:nvPr>
        </p:nvGraphicFramePr>
        <p:xfrm>
          <a:off x="395536" y="1957940"/>
          <a:ext cx="4752528" cy="471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30583" y="2179796"/>
            <a:ext cx="37113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Новинки являются стабильным и растущими позициями </a:t>
            </a:r>
            <a:r>
              <a:rPr lang="ru-RU" sz="16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рынка.</a:t>
            </a:r>
            <a:endParaRPr lang="ru-RU" sz="1600" dirty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1600" dirty="0" smtClean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Средний прирост продаж </a:t>
            </a:r>
            <a:r>
              <a:rPr lang="ru-RU" sz="16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аналогичных </a:t>
            </a:r>
            <a:r>
              <a:rPr lang="en-US" sz="16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SKU</a:t>
            </a:r>
            <a:r>
              <a:rPr lang="ru-RU" sz="16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на рынке </a:t>
            </a:r>
            <a:r>
              <a:rPr lang="ru-RU" sz="16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за год:</a:t>
            </a:r>
            <a:endParaRPr lang="ru-RU" sz="1600" dirty="0" smtClean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в абсолютном выражении – 14%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В суммарном выражении – 17%</a:t>
            </a:r>
          </a:p>
          <a:p>
            <a:pPr>
              <a:buFont typeface="Wingdings" pitchFamily="2" charset="2"/>
              <a:buChar char="q"/>
            </a:pPr>
            <a:endParaRPr lang="ru-RU" sz="1600" dirty="0" smtClean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ea typeface="Cambria Math" panose="02040503050406030204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Новые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SKU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присутствуют в ассортименте большинства торговых марок (не менее 30 ТМ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2003\e\Айдиго_БМЦ\! Маркетинг\! Презентации 2015-2017\Фоны для презентаций\Перчес\презентация_перчес типов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758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9124" y="171448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ПРЕИМУЩЕСТВА</a:t>
            </a:r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4808" y="2399528"/>
            <a:ext cx="41796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Выгодная цена эконом-сегмента: </a:t>
            </a:r>
            <a:r>
              <a:rPr lang="ru-RU" dirty="0" smtClean="0"/>
              <a:t>         за </a:t>
            </a:r>
            <a:r>
              <a:rPr lang="ru-RU" dirty="0" smtClean="0"/>
              <a:t>упаковку и за 1 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Натуральный </a:t>
            </a:r>
            <a:r>
              <a:rPr lang="ru-RU" dirty="0" smtClean="0"/>
              <a:t>состав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Удобная небольшая </a:t>
            </a:r>
            <a:r>
              <a:rPr lang="ru-RU" dirty="0" err="1" smtClean="0"/>
              <a:t>граммовка</a:t>
            </a:r>
            <a:r>
              <a:rPr lang="ru-RU" dirty="0" smtClean="0"/>
              <a:t> – гарантия быстрой оборачиваемости товара на полке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 Яркий современный дизайн</a:t>
            </a:r>
          </a:p>
        </p:txBody>
      </p:sp>
      <p:pic>
        <p:nvPicPr>
          <p:cNvPr id="9" name="Picture 2" descr="\\Server2003\e\Айдиго_БМЦ\! Маркетинг\Логотипы и знаки\Перчес 2015\Значок_100%нату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6197" y="5517232"/>
            <a:ext cx="867408" cy="864096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55202"/>
            <a:ext cx="33623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2003\e\Айдиго_БМЦ\! Маркетинг\! Презентации 2015-2017\Фоны для презентаций\Перчес\презентация_перчес типов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860"/>
          </a:xfrm>
          <a:prstGeom prst="rect">
            <a:avLst/>
          </a:prstGeom>
          <a:noFill/>
        </p:spPr>
      </p:pic>
      <p:pic>
        <p:nvPicPr>
          <p:cNvPr id="5" name="Picture 1" descr="C:\Users\r.babicyn\Desktop\Перчес\04 (1).jpg"/>
          <p:cNvPicPr>
            <a:picLocks noChangeAspect="1" noChangeArrowheads="1"/>
          </p:cNvPicPr>
          <p:nvPr/>
        </p:nvPicPr>
        <p:blipFill>
          <a:blip r:embed="rId3"/>
          <a:srcRect l="7031" t="3203" r="14062" b="48886"/>
          <a:stretch>
            <a:fillRect/>
          </a:stretch>
        </p:blipFill>
        <p:spPr bwMode="auto">
          <a:xfrm>
            <a:off x="357158" y="1714487"/>
            <a:ext cx="8358246" cy="3558461"/>
          </a:xfrm>
          <a:prstGeom prst="rect">
            <a:avLst/>
          </a:prstGeom>
          <a:noFill/>
        </p:spPr>
      </p:pic>
      <p:pic>
        <p:nvPicPr>
          <p:cNvPr id="6" name="Picture 1" descr="C:\Users\r.babicyn\Desktop\Перчес\04 (1).jpg"/>
          <p:cNvPicPr>
            <a:picLocks noChangeAspect="1" noChangeArrowheads="1"/>
          </p:cNvPicPr>
          <p:nvPr/>
        </p:nvPicPr>
        <p:blipFill>
          <a:blip r:embed="rId3"/>
          <a:srcRect l="3906" t="63371" r="10937" b="25487"/>
          <a:stretch>
            <a:fillRect/>
          </a:stretch>
        </p:blipFill>
        <p:spPr bwMode="auto">
          <a:xfrm>
            <a:off x="428596" y="5214950"/>
            <a:ext cx="7786742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342</Words>
  <Application>Microsoft Office PowerPoint</Application>
  <PresentationFormat>Экран (4:3)</PresentationFormat>
  <Paragraphs>124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istomina</dc:creator>
  <cp:lastModifiedBy>Ната Замятина</cp:lastModifiedBy>
  <cp:revision>198</cp:revision>
  <dcterms:created xsi:type="dcterms:W3CDTF">2017-07-27T10:04:32Z</dcterms:created>
  <dcterms:modified xsi:type="dcterms:W3CDTF">2018-05-10T08:35:04Z</dcterms:modified>
</cp:coreProperties>
</file>