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4" r:id="rId3"/>
    <p:sldId id="265" r:id="rId4"/>
    <p:sldId id="266" r:id="rId5"/>
    <p:sldId id="274" r:id="rId6"/>
    <p:sldId id="259" r:id="rId7"/>
    <p:sldId id="268" r:id="rId8"/>
    <p:sldId id="269" r:id="rId9"/>
    <p:sldId id="270" r:id="rId10"/>
    <p:sldId id="271" r:id="rId11"/>
    <p:sldId id="272" r:id="rId12"/>
    <p:sldId id="267" r:id="rId13"/>
    <p:sldId id="260" r:id="rId14"/>
    <p:sldId id="261" r:id="rId15"/>
    <p:sldId id="273" r:id="rId16"/>
    <p:sldId id="263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A06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70"/>
  </p:normalViewPr>
  <p:slideViewPr>
    <p:cSldViewPr snapToGrid="0" showGuides="1">
      <p:cViewPr>
        <p:scale>
          <a:sx n="70" d="100"/>
          <a:sy n="70" d="100"/>
        </p:scale>
        <p:origin x="-2118" y="-9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3A4B56E-0BA3-591E-F990-1EB936A031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71E22102-F121-1163-699A-32C442B9F0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1EC635B-0096-068E-4B04-1DC5407D6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46CE8-B815-8149-902F-EE5F47EC205D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997E6FF-9143-BBBC-43D6-9A78C76AD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AFF0195-553C-6244-3F6C-F07703A3E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6C7AC-E3DF-8842-B81C-A06B3C8643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240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3145070-0EC9-C2A3-1ABD-675A6C1FA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33C43B8A-C790-55DE-A617-339D94296B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0527113-97A0-FABF-BFC4-C5C2EDCCF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46CE8-B815-8149-902F-EE5F47EC205D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F4E8A1C-9A7C-05A0-0639-752B4948B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94861C6-720C-2D61-D541-CBAC5C05A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6C7AC-E3DF-8842-B81C-A06B3C8643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835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0D56CF11-8F72-3A08-59D2-B774E3187D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FE9C3CB8-7BE6-B174-B454-2CDD3CE1D6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85F49AF-1FF7-00E0-D8AF-0E3CC1191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46CE8-B815-8149-902F-EE5F47EC205D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E1A62AD-A098-B72E-F169-62CC66496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A439EFC-8557-96D2-FC40-019E06088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6C7AC-E3DF-8842-B81C-A06B3C8643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9459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64DB51A-1CFA-812A-2CEA-F02ABB907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C1ECF69-5EC6-7882-813E-BE1C5688D0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AA3050D-E707-8CD7-264B-98FDF0A9D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46CE8-B815-8149-902F-EE5F47EC205D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155D1F3-247A-A342-7E44-DD346EC42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3C19E44-8038-ACF2-9EA3-04A4BDD4C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6C7AC-E3DF-8842-B81C-A06B3C8643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1770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D7865CD-504A-D9F2-D563-4EF610FC6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35EC4F3-F545-4F8B-C0EC-F84CB9DE7B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6B0C83A-05A4-1296-680F-8F39DE381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46CE8-B815-8149-902F-EE5F47EC205D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0CB14CF-DFCD-1C6F-D780-7B11AC690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0901809-805D-F3E4-36B8-502C1A55D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6C7AC-E3DF-8842-B81C-A06B3C8643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3339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858FC27-6045-3B20-8DE8-1F6B83560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D67195E-1E57-1D9A-72FC-D17F6B19C4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88D138C4-7BCA-A652-0C2F-4EB67C703B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95A4169-D1F6-2334-AA2D-AD9EACD85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46CE8-B815-8149-902F-EE5F47EC205D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21B398F-E779-9DCD-1B79-5E4375093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2581EE5-B7D8-E404-ECDA-4AEF607E6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6C7AC-E3DF-8842-B81C-A06B3C8643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9392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D746A67-7FD1-8EBC-8C9C-9CE8F4D4A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4E2F4AB-77F9-BD98-8FAE-16CA487579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5A334601-9F57-AAB2-1E5F-3B49CB199E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265C80E6-421E-C02D-67DB-371E21AA9D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9E4C363D-E3CC-C159-9741-6F9CDF50D4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12B6AAD0-5C4F-9D0D-58A0-7B973A4F9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46CE8-B815-8149-902F-EE5F47EC205D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EFABBE2E-57AA-DB10-1A97-716E2B66F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E5F0A082-9130-68F8-266D-0716CF22B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6C7AC-E3DF-8842-B81C-A06B3C8643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3721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426ADA2-F77F-7321-8C39-812090814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F7C361B8-786E-EE4E-34C1-E2FB074C5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46CE8-B815-8149-902F-EE5F47EC205D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ABED3805-1F08-7851-917B-5674CEBAC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C915D361-C004-3918-B41A-9929D3F12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6C7AC-E3DF-8842-B81C-A06B3C8643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222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084E7AED-49A7-E000-0D70-7E8949EE3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46CE8-B815-8149-902F-EE5F47EC205D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477EA851-11E7-3836-20A0-BE09D5E6A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010D6C53-F85E-6148-3135-FA99AA229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6C7AC-E3DF-8842-B81C-A06B3C8643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482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3B6459E-C327-D8FE-BB8E-656778990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8E28C45-3C53-2F4B-41D8-74977C21B3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9F372F00-E550-E60F-6907-D10F1A9B8C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4CC73A2-686B-80A4-0791-96EB11918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46CE8-B815-8149-902F-EE5F47EC205D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0335AD5-9617-7A38-EBB5-E7F0569D2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C77BB3E-A30A-2C21-1610-F6267208B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6C7AC-E3DF-8842-B81C-A06B3C8643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8571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4A6E7E6-4EF2-7892-1A9E-96C455DF3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7C56200B-62BF-2EC5-7F63-785E031F6A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159E9765-59E7-EB7C-7AF4-3F20D5ECBB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82A58F0-904A-FCDA-36E0-73C944E22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46CE8-B815-8149-902F-EE5F47EC205D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9CBB5C3D-891C-6ACB-30E3-394F38F82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4B742F5-78A0-0AAA-6F45-32376C2BA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6C7AC-E3DF-8842-B81C-A06B3C8643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4528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9CF03C9-1CFA-0D0D-B52C-68BD93399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953878D-DE8F-0324-3327-A54F7699E2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2E999AF-C545-0159-3A6B-C5585CEB35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46CE8-B815-8149-902F-EE5F47EC205D}" type="datetimeFigureOut">
              <a:rPr lang="ru-RU" smtClean="0"/>
              <a:t>12.04.2023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9B683CE-B228-94E6-C214-B3B754A9B0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FBC4360-6C53-6235-DE85-1DDE9EB62E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16C7AC-E3DF-8842-B81C-A06B3C8643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0224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t.me/aidigo" TargetMode="External"/><Relationship Id="rId13" Type="http://schemas.openxmlformats.org/officeDocument/2006/relationships/image" Target="../media/image41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12" Type="http://schemas.openxmlformats.org/officeDocument/2006/relationships/hyperlink" Target="https://ok.ru/aidigo" TargetMode="External"/><Relationship Id="rId2" Type="http://schemas.openxmlformats.org/officeDocument/2006/relationships/hyperlink" Target="mailto:aidigo@aidigo.ru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k.com/aidigo" TargetMode="External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5" Type="http://schemas.openxmlformats.org/officeDocument/2006/relationships/image" Target="../media/image12.png"/><Relationship Id="rId10" Type="http://schemas.openxmlformats.org/officeDocument/2006/relationships/hyperlink" Target="https://www.youtube.com/channel/UC9rdgNinSuxT6jHRJ8zjKQg" TargetMode="External"/><Relationship Id="rId4" Type="http://schemas.openxmlformats.org/officeDocument/2006/relationships/image" Target="../media/image36.png"/><Relationship Id="rId9" Type="http://schemas.openxmlformats.org/officeDocument/2006/relationships/image" Target="../media/image39.png"/><Relationship Id="rId1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5DB9CD1-E8F9-CE18-58D3-DA4C1D336B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D0628F1-E5EA-9E42-B49D-BC8791A659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9F707733-9888-205A-A900-5BB84ED08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8B4C5B8-80F7-C8AC-C96B-218FFF849E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6000" y="1296000"/>
            <a:ext cx="3288812" cy="328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8416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EF59C903-B6EE-BB82-830D-D4EA5825B501}"/>
              </a:ext>
            </a:extLst>
          </p:cNvPr>
          <p:cNvSpPr/>
          <p:nvPr/>
        </p:nvSpPr>
        <p:spPr>
          <a:xfrm>
            <a:off x="0" y="0"/>
            <a:ext cx="12192000" cy="605481"/>
          </a:xfrm>
          <a:prstGeom prst="rect">
            <a:avLst/>
          </a:prstGeom>
          <a:solidFill>
            <a:srgbClr val="8A06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Объект 6">
            <a:extLst>
              <a:ext uri="{FF2B5EF4-FFF2-40B4-BE49-F238E27FC236}">
                <a16:creationId xmlns:a16="http://schemas.microsoft.com/office/drawing/2014/main" xmlns="" id="{2CA93414-6C36-54F0-F142-42289B64E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276" y="111210"/>
            <a:ext cx="1334530" cy="359297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319D89C9-59CB-E136-235A-C797E0586585}"/>
              </a:ext>
            </a:extLst>
          </p:cNvPr>
          <p:cNvSpPr txBox="1">
            <a:spLocks/>
          </p:cNvSpPr>
          <p:nvPr/>
        </p:nvSpPr>
        <p:spPr>
          <a:xfrm>
            <a:off x="7462300" y="1664898"/>
            <a:ext cx="4517666" cy="12975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</a:pPr>
            <a:endParaRPr lang="ru-RU" sz="1600" dirty="0">
              <a:effectLst/>
              <a:latin typeface="Arial" pitchFamily="34" charset="0"/>
              <a:ea typeface="Arial" pitchFamily="34" charset="0"/>
              <a:cs typeface="Arial" pitchFamily="34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50C6191B-A2C5-97D2-DC71-60CD6807405E}"/>
              </a:ext>
            </a:extLst>
          </p:cNvPr>
          <p:cNvSpPr txBox="1">
            <a:spLocks/>
          </p:cNvSpPr>
          <p:nvPr/>
        </p:nvSpPr>
        <p:spPr>
          <a:xfrm>
            <a:off x="6271404" y="952884"/>
            <a:ext cx="5554012" cy="956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</a:pPr>
            <a:r>
              <a:rPr lang="ru-RU" sz="3600" b="1" spc="600" dirty="0" smtClean="0">
                <a:effectLst/>
                <a:latin typeface="Sathu" pitchFamily="2" charset="-34"/>
                <a:ea typeface="Arial" panose="020B0604020202020204" pitchFamily="34" charset="0"/>
                <a:cs typeface="Sathu" pitchFamily="2" charset="-34"/>
              </a:rPr>
              <a:t>КОКОСОВЫЙ ОРЕХ</a:t>
            </a:r>
            <a:endParaRPr lang="ru-RU" sz="3600" b="1" spc="600" dirty="0">
              <a:effectLst/>
              <a:latin typeface="Sathu" pitchFamily="2" charset="-34"/>
              <a:ea typeface="Arial" panose="020B0604020202020204" pitchFamily="34" charset="0"/>
              <a:cs typeface="Sathu" pitchFamily="2" charset="-34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0FA776D1-DEEA-1E02-35CE-BE527D0C2F1A}"/>
              </a:ext>
            </a:extLst>
          </p:cNvPr>
          <p:cNvSpPr txBox="1">
            <a:spLocks/>
          </p:cNvSpPr>
          <p:nvPr/>
        </p:nvSpPr>
        <p:spPr>
          <a:xfrm>
            <a:off x="7462300" y="2751825"/>
            <a:ext cx="4517666" cy="37926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</a:pPr>
            <a:endParaRPr lang="ru-RU" sz="1400" dirty="0">
              <a:effectLst/>
              <a:latin typeface="Arial" pitchFamily="34" charset="0"/>
              <a:ea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F7F8572D-A1AF-AF4F-AB3E-E56461183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1109" y="158740"/>
            <a:ext cx="2838857" cy="288000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7696643"/>
              </p:ext>
            </p:extLst>
          </p:nvPr>
        </p:nvGraphicFramePr>
        <p:xfrm>
          <a:off x="838200" y="3006884"/>
          <a:ext cx="10515600" cy="1988820"/>
        </p:xfrm>
        <a:graphic>
          <a:graphicData uri="http://schemas.openxmlformats.org/drawingml/2006/table">
            <a:tbl>
              <a:tblPr/>
              <a:tblGrid>
                <a:gridCol w="10515600"/>
              </a:tblGrid>
              <a:tr h="0">
                <a:tc>
                  <a:txBody>
                    <a:bodyPr/>
                    <a:lstStyle/>
                    <a:p>
                      <a:endParaRPr lang="en-US" dirty="0">
                        <a:effectLst/>
                      </a:endParaRP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ru-RU" dirty="0">
                        <a:effectLst/>
                      </a:endParaRP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en-US">
                        <a:effectLst/>
                      </a:endParaRP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en-US">
                        <a:effectLst/>
                      </a:endParaRP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ru-RU">
                        <a:effectLst/>
                      </a:endParaRP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en-US" dirty="0">
                        <a:effectLst/>
                      </a:endParaRP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838200" y="30067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76512" y="1811215"/>
            <a:ext cx="5648903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Arial" pitchFamily="34" charset="0"/>
                <a:cs typeface="Arial" pitchFamily="34" charset="0"/>
              </a:rPr>
              <a:t>Ломтики из натуральной мякоти кокоса высушены бережным способом, сохраняющим невероятный вкус и аромат свежего кокоса, а также все витамины и минералы. 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Мякоть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кокоса из солнечного Вьетнама питательна и насыщена полезными жирами - это превосходный перекус и полезное лакомство для всех ценителей тропических фруктов. </a:t>
            </a:r>
          </a:p>
          <a:p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Ломтики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кокоса можно добавлять в салаты, десерты и другие сладкие блюда и выпечку.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271404" y="5658422"/>
            <a:ext cx="49429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itchFamily="34" charset="0"/>
                <a:cs typeface="Arial" pitchFamily="34" charset="0"/>
              </a:rPr>
              <a:t>СОСТАВ: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ОРЕХ КОКОСОВЫЙ СУШЁНЫЙ (ЛОМТИКИ).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1" name="Picture 3" descr="C:\Users\istomina\Downloads\635c172975c88b66826c197bc9f5ea2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404" y="3472884"/>
            <a:ext cx="288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\\Server2003\e\Айдиго_БМЦ\! Маркетинг\ФОТО ассортимента\ne!konfetta\Сухофрукты и Орехи\неконф_дойПак_Кокос 150г_2000пре прозр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1" y="952884"/>
            <a:ext cx="3929063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74192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EF59C903-B6EE-BB82-830D-D4EA5825B501}"/>
              </a:ext>
            </a:extLst>
          </p:cNvPr>
          <p:cNvSpPr/>
          <p:nvPr/>
        </p:nvSpPr>
        <p:spPr>
          <a:xfrm>
            <a:off x="0" y="0"/>
            <a:ext cx="12192000" cy="605481"/>
          </a:xfrm>
          <a:prstGeom prst="rect">
            <a:avLst/>
          </a:prstGeom>
          <a:solidFill>
            <a:srgbClr val="8A06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Объект 6">
            <a:extLst>
              <a:ext uri="{FF2B5EF4-FFF2-40B4-BE49-F238E27FC236}">
                <a16:creationId xmlns:a16="http://schemas.microsoft.com/office/drawing/2014/main" xmlns="" id="{2CA93414-6C36-54F0-F142-42289B64E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276" y="111210"/>
            <a:ext cx="1334530" cy="359297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319D89C9-59CB-E136-235A-C797E0586585}"/>
              </a:ext>
            </a:extLst>
          </p:cNvPr>
          <p:cNvSpPr txBox="1">
            <a:spLocks/>
          </p:cNvSpPr>
          <p:nvPr/>
        </p:nvSpPr>
        <p:spPr>
          <a:xfrm>
            <a:off x="7462300" y="1664898"/>
            <a:ext cx="4517666" cy="12975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</a:pPr>
            <a:endParaRPr lang="ru-RU" sz="1600" dirty="0">
              <a:effectLst/>
              <a:latin typeface="Arial" pitchFamily="34" charset="0"/>
              <a:ea typeface="Arial" pitchFamily="34" charset="0"/>
              <a:cs typeface="Arial" pitchFamily="34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50C6191B-A2C5-97D2-DC71-60CD6807405E}"/>
              </a:ext>
            </a:extLst>
          </p:cNvPr>
          <p:cNvSpPr txBox="1">
            <a:spLocks/>
          </p:cNvSpPr>
          <p:nvPr/>
        </p:nvSpPr>
        <p:spPr>
          <a:xfrm>
            <a:off x="7462300" y="952884"/>
            <a:ext cx="4363116" cy="956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</a:pPr>
            <a:r>
              <a:rPr lang="ru-RU" sz="3600" b="1" spc="600" dirty="0" smtClean="0">
                <a:effectLst/>
                <a:latin typeface="Sathu" pitchFamily="2" charset="-34"/>
                <a:ea typeface="Arial" panose="020B0604020202020204" pitchFamily="34" charset="0"/>
                <a:cs typeface="Sathu" pitchFamily="2" charset="-34"/>
              </a:rPr>
              <a:t>МАРАКУЙЯ</a:t>
            </a:r>
            <a:endParaRPr lang="ru-RU" sz="3600" b="1" spc="600" dirty="0">
              <a:effectLst/>
              <a:latin typeface="Sathu" pitchFamily="2" charset="-34"/>
              <a:ea typeface="Arial" panose="020B0604020202020204" pitchFamily="34" charset="0"/>
              <a:cs typeface="Sathu" pitchFamily="2" charset="-34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0FA776D1-DEEA-1E02-35CE-BE527D0C2F1A}"/>
              </a:ext>
            </a:extLst>
          </p:cNvPr>
          <p:cNvSpPr txBox="1">
            <a:spLocks/>
          </p:cNvSpPr>
          <p:nvPr/>
        </p:nvSpPr>
        <p:spPr>
          <a:xfrm>
            <a:off x="7462300" y="2751825"/>
            <a:ext cx="4517666" cy="37926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</a:pPr>
            <a:endParaRPr lang="ru-RU" sz="1400" dirty="0">
              <a:effectLst/>
              <a:latin typeface="Arial" pitchFamily="34" charset="0"/>
              <a:ea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F7F8572D-A1AF-AF4F-AB3E-E56461183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1109" y="158740"/>
            <a:ext cx="2838857" cy="288000"/>
          </a:xfrm>
          <a:prstGeom prst="rect">
            <a:avLst/>
          </a:prstGeom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838200" y="30067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38823" y="1909720"/>
            <a:ext cx="528659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>
                <a:latin typeface="Arial" pitchFamily="34" charset="0"/>
                <a:cs typeface="Arial" pitchFamily="34" charset="0"/>
              </a:rPr>
              <a:t>Маракуйя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- яркий тропический фрукт с сочной мякотью, по вкусу напоминающей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микс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из киви, крыжовника, персика и абрикоса.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Маракуйя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из 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600" smtClean="0">
                <a:latin typeface="Arial" pitchFamily="34" charset="0"/>
                <a:cs typeface="Arial" pitchFamily="34" charset="0"/>
              </a:rPr>
              <a:t>Вьетнама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высушена бережным способом, сохраняющим не только натуральный цвет и аромат, но и все витамины и минералы. </a:t>
            </a:r>
          </a:p>
          <a:p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Ломтики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сушеной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маракуйи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можно добавлять в каши, пудинги, выпечку, а также употреблять как самостоятельный питательный перекус. </a:t>
            </a:r>
          </a:p>
          <a:p>
            <a:r>
              <a:rPr lang="ru-RU" sz="1400" dirty="0">
                <a:latin typeface="Arial" pitchFamily="34" charset="0"/>
                <a:cs typeface="Arial" pitchFamily="34" charset="0"/>
              </a:rPr>
              <a:t>Герметичная упаковка, как во всей коллекции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NeKonfetta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, надежно сохраняет свежесть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сухофрукта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, его пользу и вкус.</a:t>
            </a: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538824" y="4986069"/>
            <a:ext cx="47445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endParaRPr lang="ru-RU" b="1" dirty="0">
              <a:latin typeface="Arial" pitchFamily="34" charset="0"/>
              <a:cs typeface="Arial" pitchFamily="34" charset="0"/>
            </a:endParaRPr>
          </a:p>
          <a:p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СОСТАВ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: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МАРАКУЙЯ СУШЁНАЯ.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5" name="Picture 3" descr="C:\Users\istomina\Downloads\5f273332551063d3adeae95c4e41d98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407" y="3901848"/>
            <a:ext cx="3273416" cy="26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\\Server2003\e\Айдиго_БМЦ\! Маркетинг\ФОТО ассортимента\ne!konfetta\Сухофрукты и Орехи\неконф_дойПак_Маракуйя 150г_2000пре прозр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37" y="952884"/>
            <a:ext cx="3929063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07616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EF59C903-B6EE-BB82-830D-D4EA5825B501}"/>
              </a:ext>
            </a:extLst>
          </p:cNvPr>
          <p:cNvSpPr/>
          <p:nvPr/>
        </p:nvSpPr>
        <p:spPr>
          <a:xfrm>
            <a:off x="0" y="0"/>
            <a:ext cx="12192000" cy="605481"/>
          </a:xfrm>
          <a:prstGeom prst="rect">
            <a:avLst/>
          </a:prstGeom>
          <a:solidFill>
            <a:srgbClr val="8A06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Объект 6">
            <a:extLst>
              <a:ext uri="{FF2B5EF4-FFF2-40B4-BE49-F238E27FC236}">
                <a16:creationId xmlns:a16="http://schemas.microsoft.com/office/drawing/2014/main" xmlns="" id="{2CA93414-6C36-54F0-F142-42289B64E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276" y="111210"/>
            <a:ext cx="1334530" cy="359297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319D89C9-59CB-E136-235A-C797E0586585}"/>
              </a:ext>
            </a:extLst>
          </p:cNvPr>
          <p:cNvSpPr txBox="1">
            <a:spLocks/>
          </p:cNvSpPr>
          <p:nvPr/>
        </p:nvSpPr>
        <p:spPr>
          <a:xfrm>
            <a:off x="7125419" y="1664898"/>
            <a:ext cx="4854547" cy="12975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</a:pPr>
            <a:r>
              <a:rPr lang="ru-RU" sz="1600" dirty="0"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Драгон фрукт, также известный как питахайя - набирает всю большую популярность среди любителей экзотики. 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50C6191B-A2C5-97D2-DC71-60CD6807405E}"/>
              </a:ext>
            </a:extLst>
          </p:cNvPr>
          <p:cNvSpPr txBox="1">
            <a:spLocks/>
          </p:cNvSpPr>
          <p:nvPr/>
        </p:nvSpPr>
        <p:spPr>
          <a:xfrm>
            <a:off x="7462300" y="952884"/>
            <a:ext cx="4363116" cy="956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</a:pPr>
            <a:r>
              <a:rPr lang="ru-RU" sz="3600" b="1" spc="600" dirty="0">
                <a:effectLst/>
                <a:latin typeface="Sathu" pitchFamily="2" charset="-34"/>
                <a:ea typeface="Arial" panose="020B0604020202020204" pitchFamily="34" charset="0"/>
                <a:cs typeface="Sathu" pitchFamily="2" charset="-34"/>
              </a:rPr>
              <a:t>ДРАГОН ФРУКТ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0FA776D1-DEEA-1E02-35CE-BE527D0C2F1A}"/>
              </a:ext>
            </a:extLst>
          </p:cNvPr>
          <p:cNvSpPr txBox="1">
            <a:spLocks/>
          </p:cNvSpPr>
          <p:nvPr/>
        </p:nvSpPr>
        <p:spPr>
          <a:xfrm>
            <a:off x="7125419" y="2751825"/>
            <a:ext cx="4854547" cy="37926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</a:pPr>
            <a:r>
              <a:rPr lang="ru-RU" sz="1400" dirty="0">
                <a:effectLst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Изготовленный с помощью особой технологии холодной сушки, драгон фрукт не только сохраняет природный цвет и пользу, но и остается умеренно влажным и “тягучим”. Герметичная упаковка с </a:t>
            </a:r>
            <a:r>
              <a:rPr lang="en" sz="1400" dirty="0">
                <a:effectLst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ZIP- </a:t>
            </a:r>
            <a:r>
              <a:rPr lang="ru-RU" sz="1400" dirty="0">
                <a:effectLst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застежкой надолго сохранит свежесть сухофрукта.</a:t>
            </a:r>
          </a:p>
          <a:p>
            <a:pPr>
              <a:lnSpc>
                <a:spcPct val="115000"/>
              </a:lnSpc>
            </a:pPr>
            <a:r>
              <a:rPr lang="ru-RU" sz="1400" dirty="0">
                <a:effectLst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 </a:t>
            </a:r>
          </a:p>
          <a:p>
            <a:pPr>
              <a:lnSpc>
                <a:spcPct val="115000"/>
              </a:lnSpc>
            </a:pPr>
            <a:r>
              <a:rPr lang="ru-RU" sz="1400" dirty="0">
                <a:effectLst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Сушеная </a:t>
            </a:r>
            <a:r>
              <a:rPr lang="ru-RU" sz="1400" dirty="0" err="1">
                <a:effectLst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питахайя</a:t>
            </a:r>
            <a:r>
              <a:rPr lang="ru-RU" sz="1400" dirty="0">
                <a:effectLst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 </a:t>
            </a:r>
            <a:r>
              <a:rPr lang="ru-RU" sz="1400" dirty="0" smtClean="0">
                <a:effectLst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благодаря </a:t>
            </a:r>
            <a:r>
              <a:rPr lang="ru-RU" sz="1400" dirty="0">
                <a:effectLst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низкой калорийности особенно ценится среди покупателей, заботящихся о своем весе и здоровье.</a:t>
            </a:r>
          </a:p>
          <a:p>
            <a:pPr>
              <a:lnSpc>
                <a:spcPct val="115000"/>
              </a:lnSpc>
            </a:pPr>
            <a:r>
              <a:rPr lang="ru-RU" sz="1400" dirty="0">
                <a:effectLst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Тонкие ломтики высушенного драгон фрукта станут отличной заменой конфетам, а также полезным дополнением каш, гранолы, йогуртов и творога. 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F7F8572D-A1AF-AF4F-AB3E-E56461183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1109" y="158740"/>
            <a:ext cx="2838857" cy="28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301197" y="5934670"/>
            <a:ext cx="45029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itchFamily="34" charset="0"/>
                <a:cs typeface="Arial" pitchFamily="34" charset="0"/>
              </a:rPr>
              <a:t>СОСТАВ: 100%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ДРАГОН ФРУКТ (ПИТАХАЙЯ).</a:t>
            </a:r>
          </a:p>
          <a:p>
            <a:endParaRPr lang="ru-RU" dirty="0"/>
          </a:p>
        </p:txBody>
      </p:sp>
      <p:pic>
        <p:nvPicPr>
          <p:cNvPr id="9219" name="Picture 3" descr="C:\Users\istomina\Downloads\74c35d3057ee915153b9dfcfb9d8b4c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840" y="3340490"/>
            <a:ext cx="3422870" cy="32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\\Server2003\e\Айдиго_БМЦ\! Маркетинг\ФОТО ассортимента\ne!konfetta\Сухофрукты и Орехи\неконф_дойПак_Драгон фрукт 150г_2000пре прозр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76" y="961510"/>
            <a:ext cx="3929058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753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EF59C903-B6EE-BB82-830D-D4EA5825B501}"/>
              </a:ext>
            </a:extLst>
          </p:cNvPr>
          <p:cNvSpPr/>
          <p:nvPr/>
        </p:nvSpPr>
        <p:spPr>
          <a:xfrm>
            <a:off x="0" y="0"/>
            <a:ext cx="12192000" cy="605481"/>
          </a:xfrm>
          <a:prstGeom prst="rect">
            <a:avLst/>
          </a:prstGeom>
          <a:solidFill>
            <a:srgbClr val="8A06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Объект 6">
            <a:extLst>
              <a:ext uri="{FF2B5EF4-FFF2-40B4-BE49-F238E27FC236}">
                <a16:creationId xmlns:a16="http://schemas.microsoft.com/office/drawing/2014/main" xmlns="" id="{2CA93414-6C36-54F0-F142-42289B64E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276" y="111210"/>
            <a:ext cx="1334530" cy="359297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319D89C9-59CB-E136-235A-C797E0586585}"/>
              </a:ext>
            </a:extLst>
          </p:cNvPr>
          <p:cNvSpPr txBox="1">
            <a:spLocks/>
          </p:cNvSpPr>
          <p:nvPr/>
        </p:nvSpPr>
        <p:spPr>
          <a:xfrm>
            <a:off x="7185804" y="1639020"/>
            <a:ext cx="4794162" cy="13234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</a:pPr>
            <a:r>
              <a:rPr lang="ru-RU" sz="1600" dirty="0"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Сладкий тропический фрукт высушен без применения высоких температур, а значит сохраняет пользу свежих плодов. 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50C6191B-A2C5-97D2-DC71-60CD6807405E}"/>
              </a:ext>
            </a:extLst>
          </p:cNvPr>
          <p:cNvSpPr txBox="1">
            <a:spLocks/>
          </p:cNvSpPr>
          <p:nvPr/>
        </p:nvSpPr>
        <p:spPr>
          <a:xfrm>
            <a:off x="7462300" y="952884"/>
            <a:ext cx="4363116" cy="956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</a:pPr>
            <a:r>
              <a:rPr lang="ru-RU" sz="3600" b="1" spc="600" dirty="0">
                <a:effectLst/>
                <a:latin typeface="Sathu" pitchFamily="2" charset="-34"/>
                <a:ea typeface="Arial" panose="020B0604020202020204" pitchFamily="34" charset="0"/>
                <a:cs typeface="Sathu" pitchFamily="2" charset="-34"/>
              </a:rPr>
              <a:t>АНАНАС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0FA776D1-DEEA-1E02-35CE-BE527D0C2F1A}"/>
              </a:ext>
            </a:extLst>
          </p:cNvPr>
          <p:cNvSpPr txBox="1">
            <a:spLocks/>
          </p:cNvSpPr>
          <p:nvPr/>
        </p:nvSpPr>
        <p:spPr>
          <a:xfrm>
            <a:off x="7125419" y="2777705"/>
            <a:ext cx="4699997" cy="32952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</a:pPr>
            <a:r>
              <a:rPr lang="ru-RU" sz="1400" dirty="0">
                <a:effectLst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Герметичная упаковка с ZIP- застежкой сохранит свежесть и пользу ананаса даже после вскрытия пачки.</a:t>
            </a:r>
          </a:p>
          <a:p>
            <a:pPr>
              <a:lnSpc>
                <a:spcPct val="115000"/>
              </a:lnSpc>
            </a:pPr>
            <a:r>
              <a:rPr lang="ru-RU" sz="1400" dirty="0">
                <a:effectLst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 </a:t>
            </a:r>
          </a:p>
          <a:p>
            <a:pPr>
              <a:lnSpc>
                <a:spcPct val="115000"/>
              </a:lnSpc>
            </a:pPr>
            <a:r>
              <a:rPr lang="ru-RU" sz="1400" dirty="0">
                <a:effectLst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В отличие от цукатов, сушеный ананас </a:t>
            </a:r>
            <a:r>
              <a:rPr lang="ru-RU" sz="1400" dirty="0" smtClean="0">
                <a:effectLst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не </a:t>
            </a:r>
            <a:r>
              <a:rPr lang="ru-RU" sz="1400" dirty="0">
                <a:effectLst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раздражает слизистую, т.к. едкие кислоты свежего ананаса разрушаются при сушке.</a:t>
            </a:r>
          </a:p>
          <a:p>
            <a:pPr>
              <a:lnSpc>
                <a:spcPct val="115000"/>
              </a:lnSpc>
            </a:pPr>
            <a:r>
              <a:rPr lang="ru-RU" sz="1400" dirty="0">
                <a:effectLst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 </a:t>
            </a:r>
          </a:p>
          <a:p>
            <a:pPr>
              <a:lnSpc>
                <a:spcPct val="115000"/>
              </a:lnSpc>
            </a:pPr>
            <a:r>
              <a:rPr lang="ru-RU" sz="1400" dirty="0">
                <a:effectLst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Сушеный ананас можно употреблять самостоятельно, как полезную конфету, а также добавлять его в выпечку, компот, измельченным украшать десерты.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F7F8572D-A1AF-AF4F-AB3E-E56461183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1109" y="158740"/>
            <a:ext cx="2838857" cy="28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185804" y="5934670"/>
            <a:ext cx="52621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itchFamily="34" charset="0"/>
                <a:cs typeface="Arial" pitchFamily="34" charset="0"/>
              </a:rPr>
              <a:t>СОСТАВ: 100%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АНАНАС СУШЁНЫЙ (КОЛЬЦА).</a:t>
            </a:r>
          </a:p>
          <a:p>
            <a:endParaRPr lang="ru-RU" dirty="0"/>
          </a:p>
        </p:txBody>
      </p:sp>
      <p:pic>
        <p:nvPicPr>
          <p:cNvPr id="2050" name="Picture 2" descr="\\Server2003\e\Айдиго_БМЦ\! Маркетинг\ФОТО ассортимента\ne!konfetta\Сухофрукты и Орехи\неконф_дойПак_Ананас 150г_2000пре прозр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76" y="1195046"/>
            <a:ext cx="3929073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8"/>
          <a:stretch/>
        </p:blipFill>
        <p:spPr bwMode="auto">
          <a:xfrm>
            <a:off x="3889612" y="3194354"/>
            <a:ext cx="3099328" cy="3291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60030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EF59C903-B6EE-BB82-830D-D4EA5825B501}"/>
              </a:ext>
            </a:extLst>
          </p:cNvPr>
          <p:cNvSpPr/>
          <p:nvPr/>
        </p:nvSpPr>
        <p:spPr>
          <a:xfrm>
            <a:off x="0" y="-13945"/>
            <a:ext cx="12192000" cy="605481"/>
          </a:xfrm>
          <a:prstGeom prst="rect">
            <a:avLst/>
          </a:prstGeom>
          <a:solidFill>
            <a:srgbClr val="8A06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Объект 6">
            <a:extLst>
              <a:ext uri="{FF2B5EF4-FFF2-40B4-BE49-F238E27FC236}">
                <a16:creationId xmlns:a16="http://schemas.microsoft.com/office/drawing/2014/main" xmlns="" id="{2CA93414-6C36-54F0-F142-42289B64E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276" y="91368"/>
            <a:ext cx="1334530" cy="359297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319D89C9-59CB-E136-235A-C797E0586585}"/>
              </a:ext>
            </a:extLst>
          </p:cNvPr>
          <p:cNvSpPr txBox="1">
            <a:spLocks/>
          </p:cNvSpPr>
          <p:nvPr/>
        </p:nvSpPr>
        <p:spPr>
          <a:xfrm>
            <a:off x="7079240" y="1774006"/>
            <a:ext cx="4517666" cy="1188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</a:pPr>
            <a:r>
              <a:rPr lang="ru-RU" sz="1600" dirty="0"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Кешью - богатый витаминами, микроэлементами и ненасыщенными жирными омега-3 кислотами орех.</a:t>
            </a:r>
            <a:r>
              <a:rPr lang="ru-RU" sz="1600" dirty="0">
                <a:effectLst/>
                <a:latin typeface="Arial" pitchFamily="34" charset="0"/>
                <a:cs typeface="Arial" pitchFamily="34" charset="0"/>
              </a:rPr>
              <a:t> </a:t>
            </a:r>
            <a:endParaRPr lang="ru-RU" sz="1600" dirty="0">
              <a:effectLst/>
              <a:latin typeface="Arial" pitchFamily="34" charset="0"/>
              <a:ea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50C6191B-A2C5-97D2-DC71-60CD6807405E}"/>
              </a:ext>
            </a:extLst>
          </p:cNvPr>
          <p:cNvSpPr txBox="1">
            <a:spLocks/>
          </p:cNvSpPr>
          <p:nvPr/>
        </p:nvSpPr>
        <p:spPr>
          <a:xfrm>
            <a:off x="7079240" y="952884"/>
            <a:ext cx="4363116" cy="956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</a:pPr>
            <a:r>
              <a:rPr lang="ru-RU" sz="3600" b="1" spc="600" dirty="0">
                <a:effectLst/>
                <a:latin typeface="Sathu" pitchFamily="2" charset="-34"/>
                <a:ea typeface="Arial" panose="020B0604020202020204" pitchFamily="34" charset="0"/>
                <a:cs typeface="Sathu" pitchFamily="2" charset="-34"/>
              </a:rPr>
              <a:t>КЕШЬЮ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0FA776D1-DEEA-1E02-35CE-BE527D0C2F1A}"/>
              </a:ext>
            </a:extLst>
          </p:cNvPr>
          <p:cNvSpPr txBox="1">
            <a:spLocks/>
          </p:cNvSpPr>
          <p:nvPr/>
        </p:nvSpPr>
        <p:spPr>
          <a:xfrm>
            <a:off x="7079240" y="2962443"/>
            <a:ext cx="4900726" cy="37575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</a:pPr>
            <a:r>
              <a:rPr lang="ru-RU" sz="1400" dirty="0"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Кешью очень популярен в последние годы, а за последний месяц спрос на него </a:t>
            </a:r>
            <a:r>
              <a:rPr lang="ru-RU" sz="1400" b="1" dirty="0"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вырос в 10 раз*.</a:t>
            </a:r>
            <a:endParaRPr lang="ru-RU" sz="1400" dirty="0">
              <a:effectLst/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>
              <a:lnSpc>
                <a:spcPct val="115000"/>
              </a:lnSpc>
            </a:pPr>
            <a:r>
              <a:rPr lang="ru-RU" sz="1400" b="1" dirty="0"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 </a:t>
            </a:r>
            <a:endParaRPr lang="ru-RU" sz="1400" dirty="0">
              <a:effectLst/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>
              <a:lnSpc>
                <a:spcPct val="115000"/>
              </a:lnSpc>
            </a:pPr>
            <a:r>
              <a:rPr lang="ru-RU" sz="1400" dirty="0">
                <a:effectLst/>
                <a:highlight>
                  <a:srgbClr val="FFFFFF"/>
                </a:highlight>
                <a:latin typeface="Arial" pitchFamily="34" charset="0"/>
                <a:ea typeface="Arial" pitchFamily="34" charset="0"/>
                <a:cs typeface="Arial" pitchFamily="34" charset="0"/>
              </a:rPr>
              <a:t>Кешью NeKonfetta привезен из Вьетнама в прозрачной вакуумной упаковке, что лучше сохраняет свежесть сырого ореха и позволяет покупателю лично убедиться в качестве продукта.</a:t>
            </a:r>
            <a:endParaRPr lang="ru-RU" sz="1400" dirty="0">
              <a:effectLst/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>
              <a:lnSpc>
                <a:spcPct val="115000"/>
              </a:lnSpc>
            </a:pPr>
            <a:r>
              <a:rPr lang="ru-RU" sz="1400" dirty="0">
                <a:effectLst/>
                <a:highlight>
                  <a:srgbClr val="FFFFFF"/>
                </a:highlight>
                <a:latin typeface="Arial" pitchFamily="34" charset="0"/>
                <a:ea typeface="Arial" pitchFamily="34" charset="0"/>
                <a:cs typeface="Arial" pitchFamily="34" charset="0"/>
              </a:rPr>
              <a:t> </a:t>
            </a:r>
            <a:endParaRPr lang="ru-RU" sz="1400" dirty="0">
              <a:effectLst/>
              <a:latin typeface="Arial" pitchFamily="34" charset="0"/>
              <a:ea typeface="Arial" panose="020B0604020202020204" pitchFamily="34" charset="0"/>
              <a:cs typeface="Arial" pitchFamily="34" charset="0"/>
            </a:endParaRPr>
          </a:p>
          <a:p>
            <a:pPr>
              <a:lnSpc>
                <a:spcPct val="115000"/>
              </a:lnSpc>
            </a:pPr>
            <a:r>
              <a:rPr lang="ru-RU" sz="1400" dirty="0">
                <a:effectLst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Кешью употребляют как самостоятельный перекус, а также добавляют в выпечку, салаты, </a:t>
            </a:r>
            <a:r>
              <a:rPr lang="ru-RU" sz="1400" dirty="0" err="1"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гранолу</a:t>
            </a:r>
            <a:r>
              <a:rPr lang="ru-RU" sz="1400" dirty="0">
                <a:effectLst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 и соусы.</a:t>
            </a:r>
          </a:p>
          <a:p>
            <a:pPr>
              <a:lnSpc>
                <a:spcPct val="115000"/>
              </a:lnSpc>
            </a:pPr>
            <a:endParaRPr lang="ru-RU" sz="1400" dirty="0" smtClean="0">
              <a:effectLst/>
              <a:latin typeface="Arial" pitchFamily="34" charset="0"/>
              <a:ea typeface="Arial" panose="020B0604020202020204" pitchFamily="34" charset="0"/>
              <a:cs typeface="Arial" pitchFamily="34" charset="0"/>
            </a:endParaRPr>
          </a:p>
          <a:p>
            <a:pPr>
              <a:lnSpc>
                <a:spcPct val="115000"/>
              </a:lnSpc>
            </a:pPr>
            <a:endParaRPr lang="ru-RU" sz="1400" dirty="0" smtClean="0">
              <a:latin typeface="Arial" pitchFamily="34" charset="0"/>
              <a:ea typeface="Arial" panose="020B0604020202020204" pitchFamily="34" charset="0"/>
              <a:cs typeface="Arial" pitchFamily="34" charset="0"/>
            </a:endParaRPr>
          </a:p>
          <a:p>
            <a:pPr>
              <a:lnSpc>
                <a:spcPct val="115000"/>
              </a:lnSpc>
            </a:pPr>
            <a:endParaRPr lang="ru-RU" sz="1400" dirty="0">
              <a:latin typeface="Arial" pitchFamily="34" charset="0"/>
              <a:ea typeface="Arial" panose="020B0604020202020204" pitchFamily="34" charset="0"/>
              <a:cs typeface="Arial" pitchFamily="34" charset="0"/>
            </a:endParaRPr>
          </a:p>
          <a:p>
            <a:pPr>
              <a:lnSpc>
                <a:spcPct val="115000"/>
              </a:lnSpc>
            </a:pPr>
            <a:endParaRPr lang="ru-RU" sz="1400" dirty="0">
              <a:effectLst/>
              <a:latin typeface="Arial" pitchFamily="34" charset="0"/>
              <a:ea typeface="Arial" panose="020B0604020202020204" pitchFamily="34" charset="0"/>
              <a:cs typeface="Arial" pitchFamily="34" charset="0"/>
            </a:endParaRPr>
          </a:p>
          <a:p>
            <a:pPr>
              <a:lnSpc>
                <a:spcPct val="115000"/>
              </a:lnSpc>
            </a:pPr>
            <a:r>
              <a:rPr lang="ru-RU" sz="1100" dirty="0"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*по собственным исследованиям компании Айдиго  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F7F8572D-A1AF-AF4F-AB3E-E56461183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1109" y="134026"/>
            <a:ext cx="2838857" cy="28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185804" y="5607170"/>
            <a:ext cx="49170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itchFamily="34" charset="0"/>
                <a:cs typeface="Arial" pitchFamily="34" charset="0"/>
              </a:rPr>
              <a:t>СОСТАВ: ОРЕХИ КЕШЬЮ ОЧИЩЕННЫЕ (НЕОБЖАРЕННЫЕ).</a:t>
            </a:r>
          </a:p>
          <a:p>
            <a:endParaRPr lang="ru-RU" dirty="0"/>
          </a:p>
        </p:txBody>
      </p:sp>
      <p:pic>
        <p:nvPicPr>
          <p:cNvPr id="2050" name="Picture 2" descr="\\server2003\e\Айдиго_БМЦ\! Маркетинг\ФОТО ассортимента\ne!konfetta\Сухофрукты и Орехи\неконф_упак Кешью 1000г_2000пре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68" y="1309729"/>
            <a:ext cx="3358424" cy="5039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908" y="3939846"/>
            <a:ext cx="2903323" cy="2467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19139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90859"/>
            <a:ext cx="6587915" cy="6548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Объект 6">
            <a:extLst>
              <a:ext uri="{FF2B5EF4-FFF2-40B4-BE49-F238E27FC236}">
                <a16:creationId xmlns:a16="http://schemas.microsoft.com/office/drawing/2014/main" xmlns="" id="{2CA93414-6C36-54F0-F142-42289B64E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276" y="111210"/>
            <a:ext cx="1334530" cy="359297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319D89C9-59CB-E136-235A-C797E0586585}"/>
              </a:ext>
            </a:extLst>
          </p:cNvPr>
          <p:cNvSpPr txBox="1">
            <a:spLocks/>
          </p:cNvSpPr>
          <p:nvPr/>
        </p:nvSpPr>
        <p:spPr>
          <a:xfrm>
            <a:off x="7462300" y="1664898"/>
            <a:ext cx="4517666" cy="12975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</a:pPr>
            <a:endParaRPr lang="ru-RU" sz="1600" dirty="0">
              <a:effectLst/>
              <a:latin typeface="Arial" pitchFamily="34" charset="0"/>
              <a:ea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EF59C903-B6EE-BB82-830D-D4EA5825B501}"/>
              </a:ext>
            </a:extLst>
          </p:cNvPr>
          <p:cNvSpPr/>
          <p:nvPr/>
        </p:nvSpPr>
        <p:spPr>
          <a:xfrm>
            <a:off x="0" y="0"/>
            <a:ext cx="12192000" cy="605481"/>
          </a:xfrm>
          <a:prstGeom prst="rect">
            <a:avLst/>
          </a:prstGeom>
          <a:solidFill>
            <a:srgbClr val="8A06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50C6191B-A2C5-97D2-DC71-60CD6807405E}"/>
              </a:ext>
            </a:extLst>
          </p:cNvPr>
          <p:cNvSpPr txBox="1">
            <a:spLocks/>
          </p:cNvSpPr>
          <p:nvPr/>
        </p:nvSpPr>
        <p:spPr>
          <a:xfrm>
            <a:off x="7462300" y="952884"/>
            <a:ext cx="4363116" cy="956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</a:pPr>
            <a:endParaRPr lang="ru-RU" sz="3600" b="1" spc="600" dirty="0">
              <a:effectLst/>
              <a:latin typeface="Sathu" pitchFamily="2" charset="-34"/>
              <a:ea typeface="Arial" panose="020B0604020202020204" pitchFamily="34" charset="0"/>
              <a:cs typeface="Sathu" pitchFamily="2" charset="-34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0FA776D1-DEEA-1E02-35CE-BE527D0C2F1A}"/>
              </a:ext>
            </a:extLst>
          </p:cNvPr>
          <p:cNvSpPr txBox="1">
            <a:spLocks/>
          </p:cNvSpPr>
          <p:nvPr/>
        </p:nvSpPr>
        <p:spPr>
          <a:xfrm>
            <a:off x="7462300" y="2751825"/>
            <a:ext cx="4517666" cy="37926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</a:pPr>
            <a:endParaRPr lang="ru-RU" sz="1400" dirty="0">
              <a:effectLst/>
              <a:latin typeface="Arial" pitchFamily="34" charset="0"/>
              <a:ea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F7F8572D-A1AF-AF4F-AB3E-E564611833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1109" y="158740"/>
            <a:ext cx="2838857" cy="288000"/>
          </a:xfrm>
          <a:prstGeom prst="rect">
            <a:avLst/>
          </a:prstGeom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838200" y="30067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754482" y="879893"/>
            <a:ext cx="5225484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spc="600" dirty="0" smtClean="0">
                <a:latin typeface="Sathu" pitchFamily="2" charset="-34"/>
                <a:ea typeface="Arial" panose="020B0604020202020204" pitchFamily="34" charset="0"/>
                <a:cs typeface="Sathu" pitchFamily="2" charset="-34"/>
              </a:rPr>
              <a:t>ПАСТИЛА</a:t>
            </a:r>
            <a:endParaRPr lang="ru-RU" sz="1600" dirty="0">
              <a:latin typeface="Arial" pitchFamily="34" charset="0"/>
              <a:cs typeface="Arial" pitchFamily="34" charset="0"/>
            </a:endParaRPr>
          </a:p>
          <a:p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Пастила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Ne!Konfetta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- это полезные сладости без сахара от "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Айдиго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".</a:t>
            </a:r>
          </a:p>
          <a:p>
            <a:r>
              <a:rPr lang="ru-RU" sz="1600" dirty="0">
                <a:latin typeface="Arial" pitchFamily="34" charset="0"/>
                <a:cs typeface="Arial" pitchFamily="34" charset="0"/>
              </a:rPr>
              <a:t>Перекус может быть полезным и вкусным - мы позаботились об этом в новой серии сухофруктов, орехов и пастилы.</a:t>
            </a:r>
          </a:p>
          <a:p>
            <a:endParaRPr lang="ru-RU" sz="1600" dirty="0">
              <a:latin typeface="Arial" pitchFamily="34" charset="0"/>
              <a:cs typeface="Arial" pitchFamily="34" charset="0"/>
            </a:endParaRPr>
          </a:p>
          <a:p>
            <a:r>
              <a:rPr lang="ru-RU" sz="1600" dirty="0">
                <a:latin typeface="Arial" pitchFamily="34" charset="0"/>
                <a:cs typeface="Arial" pitchFamily="34" charset="0"/>
              </a:rPr>
              <a:t>Уникальная коллекция натуральной пастилы 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Ne!Konfetta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без консервантов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без усилителей вкуса,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без сахара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>
                <a:latin typeface="Arial" pitchFamily="34" charset="0"/>
                <a:cs typeface="Arial" pitchFamily="34" charset="0"/>
              </a:rPr>
              <a:t>без подсластителей. </a:t>
            </a:r>
          </a:p>
          <a:p>
            <a:pPr marL="285750" indent="-285750">
              <a:buFont typeface="Arial" pitchFamily="34" charset="0"/>
              <a:buChar char="•"/>
            </a:pPr>
            <a:endParaRPr lang="ru-RU" sz="1600" dirty="0">
              <a:latin typeface="Arial" pitchFamily="34" charset="0"/>
              <a:cs typeface="Arial" pitchFamily="34" charset="0"/>
            </a:endParaRPr>
          </a:p>
          <a:p>
            <a:r>
              <a:rPr lang="ru-RU" sz="1600" dirty="0">
                <a:latin typeface="Arial" pitchFamily="34" charset="0"/>
                <a:cs typeface="Arial" pitchFamily="34" charset="0"/>
              </a:rPr>
              <a:t>Только пюре фруктов и ягод и агар-агар, который не содержит калорий и благотворно влияет на пищеварение.</a:t>
            </a:r>
          </a:p>
          <a:p>
            <a:pPr lvl="0"/>
            <a:r>
              <a:rPr lang="ru-RU" sz="1600" dirty="0">
                <a:latin typeface="Arial" pitchFamily="34" charset="0"/>
                <a:cs typeface="Arial" pitchFamily="34" charset="0"/>
              </a:rPr>
              <a:t>   </a:t>
            </a:r>
          </a:p>
          <a:p>
            <a:pPr lvl="0"/>
            <a:r>
              <a:rPr lang="ru-RU" sz="1600" dirty="0">
                <a:latin typeface="Arial" pitchFamily="34" charset="0"/>
                <a:cs typeface="Arial" pitchFamily="34" charset="0"/>
              </a:rPr>
              <a:t>Каждая пластинка полезного лакомства завернута в индивидуальную упаковку. Удобно брать с собой в офис, на прогулку или в поездку, не боясь испачкать руки, одежду или документы. </a:t>
            </a:r>
          </a:p>
        </p:txBody>
      </p:sp>
    </p:spTree>
    <p:extLst>
      <p:ext uri="{BB962C8B-B14F-4D97-AF65-F5344CB8AC3E}">
        <p14:creationId xmlns:p14="http://schemas.microsoft.com/office/powerpoint/2010/main" val="8840328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бъект 2">
            <a:extLst>
              <a:ext uri="{FF2B5EF4-FFF2-40B4-BE49-F238E27FC236}">
                <a16:creationId xmlns:a16="http://schemas.microsoft.com/office/drawing/2014/main" xmlns="" id="{75AE9945-16C1-9F3A-CB2A-B2D1C09E7342}"/>
              </a:ext>
            </a:extLst>
          </p:cNvPr>
          <p:cNvSpPr txBox="1">
            <a:spLocks/>
          </p:cNvSpPr>
          <p:nvPr/>
        </p:nvSpPr>
        <p:spPr>
          <a:xfrm>
            <a:off x="6985144" y="3865606"/>
            <a:ext cx="2397211" cy="172788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buNone/>
            </a:pPr>
            <a:r>
              <a:rPr lang="ru-RU" sz="1800" dirty="0"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+7 (343) 288 76 76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sz="1800" u="sng" dirty="0">
                <a:solidFill>
                  <a:srgbClr val="0000FF"/>
                </a:solidFill>
                <a:latin typeface="Arial" pitchFamily="34" charset="0"/>
                <a:ea typeface="Arial" panose="020B0604020202020204" pitchFamily="34" charset="0"/>
                <a:cs typeface="Arial" pitchFamily="34" charset="0"/>
                <a:hlinkClick r:id="rId2"/>
              </a:rPr>
              <a:t>aidigo</a:t>
            </a:r>
            <a:r>
              <a:rPr lang="ru-RU" sz="1800" u="sng" dirty="0">
                <a:solidFill>
                  <a:srgbClr val="0000FF"/>
                </a:solidFill>
                <a:latin typeface="Arial" pitchFamily="34" charset="0"/>
                <a:ea typeface="Arial" panose="020B0604020202020204" pitchFamily="34" charset="0"/>
                <a:cs typeface="Arial" pitchFamily="34" charset="0"/>
                <a:hlinkClick r:id="rId2"/>
              </a:rPr>
              <a:t>@</a:t>
            </a:r>
            <a:r>
              <a:rPr lang="en-US" sz="1800" u="sng" dirty="0">
                <a:solidFill>
                  <a:srgbClr val="0000FF"/>
                </a:solidFill>
                <a:latin typeface="Arial" pitchFamily="34" charset="0"/>
                <a:ea typeface="Arial" panose="020B0604020202020204" pitchFamily="34" charset="0"/>
                <a:cs typeface="Arial" pitchFamily="34" charset="0"/>
                <a:hlinkClick r:id="rId2"/>
              </a:rPr>
              <a:t>aidigo</a:t>
            </a:r>
            <a:r>
              <a:rPr lang="ru-RU" sz="1800" u="sng" dirty="0">
                <a:solidFill>
                  <a:srgbClr val="0000FF"/>
                </a:solidFill>
                <a:latin typeface="Arial" pitchFamily="34" charset="0"/>
                <a:ea typeface="Arial" panose="020B0604020202020204" pitchFamily="34" charset="0"/>
                <a:cs typeface="Arial" pitchFamily="34" charset="0"/>
                <a:hlinkClick r:id="rId2"/>
              </a:rPr>
              <a:t>.</a:t>
            </a:r>
            <a:r>
              <a:rPr lang="en-US" sz="1800" u="sng" dirty="0">
                <a:solidFill>
                  <a:srgbClr val="0000FF"/>
                </a:solidFill>
                <a:latin typeface="Arial" pitchFamily="34" charset="0"/>
                <a:ea typeface="Arial" panose="020B0604020202020204" pitchFamily="34" charset="0"/>
                <a:cs typeface="Arial" pitchFamily="34" charset="0"/>
                <a:hlinkClick r:id="rId2"/>
              </a:rPr>
              <a:t>ru</a:t>
            </a:r>
            <a:endParaRPr lang="ru-RU" sz="1800" dirty="0">
              <a:latin typeface="Arial" pitchFamily="34" charset="0"/>
              <a:ea typeface="Arial" panose="020B0604020202020204" pitchFamily="34" charset="0"/>
              <a:cs typeface="Arial" pitchFamily="34" charset="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en-US" sz="1800" dirty="0" err="1"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aidigo</a:t>
            </a:r>
            <a:r>
              <a:rPr lang="ru-RU" sz="1800" dirty="0"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.</a:t>
            </a:r>
            <a:r>
              <a:rPr lang="en-US" sz="1800" dirty="0" err="1"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ru</a:t>
            </a:r>
            <a:endParaRPr lang="ru-RU" sz="1800" dirty="0">
              <a:latin typeface="Arial" pitchFamily="34" charset="0"/>
              <a:ea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E799BC44-704C-E50E-F578-AAF3CCE368C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348414" y="4568223"/>
            <a:ext cx="384266" cy="38426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2A8EDEF6-E847-859C-927F-9775025871F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342237" y="3979182"/>
            <a:ext cx="396315" cy="39631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F2759B3E-D509-4079-BAD6-C82CB6AFF50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348415" y="5120503"/>
            <a:ext cx="384267" cy="384267"/>
          </a:xfrm>
          <a:prstGeom prst="rect">
            <a:avLst/>
          </a:prstGeom>
        </p:spPr>
      </p:pic>
      <p:pic>
        <p:nvPicPr>
          <p:cNvPr id="4110" name="Picture 14">
            <a:hlinkClick r:id="rId6"/>
            <a:extLst>
              <a:ext uri="{FF2B5EF4-FFF2-40B4-BE49-F238E27FC236}">
                <a16:creationId xmlns:a16="http://schemas.microsoft.com/office/drawing/2014/main" xmlns="" id="{065CA48D-94D5-DCF5-9AA9-97382630B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166" y="5950998"/>
            <a:ext cx="427681" cy="427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>
            <a:hlinkClick r:id="rId8"/>
            <a:extLst>
              <a:ext uri="{FF2B5EF4-FFF2-40B4-BE49-F238E27FC236}">
                <a16:creationId xmlns:a16="http://schemas.microsoft.com/office/drawing/2014/main" xmlns="" id="{FEE16D98-8951-AE8C-330D-DBC782607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893" y="5950998"/>
            <a:ext cx="427681" cy="427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>
            <a:hlinkClick r:id="rId10"/>
            <a:extLst>
              <a:ext uri="{FF2B5EF4-FFF2-40B4-BE49-F238E27FC236}">
                <a16:creationId xmlns:a16="http://schemas.microsoft.com/office/drawing/2014/main" xmlns="" id="{7BCC9318-5722-E83F-11E4-6CE9CD88E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221" y="5950998"/>
            <a:ext cx="427681" cy="427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>
            <a:hlinkClick r:id="rId12"/>
            <a:extLst>
              <a:ext uri="{FF2B5EF4-FFF2-40B4-BE49-F238E27FC236}">
                <a16:creationId xmlns:a16="http://schemas.microsoft.com/office/drawing/2014/main" xmlns="" id="{32D1D69E-48BC-BE2C-ADF3-A7B162E7F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910" y="5950998"/>
            <a:ext cx="427681" cy="427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1A54A544-E4D2-5D7B-AB98-FEDDE4A523A8}"/>
              </a:ext>
            </a:extLst>
          </p:cNvPr>
          <p:cNvSpPr txBox="1">
            <a:spLocks/>
          </p:cNvSpPr>
          <p:nvPr/>
        </p:nvSpPr>
        <p:spPr>
          <a:xfrm>
            <a:off x="6096000" y="2403681"/>
            <a:ext cx="4972446" cy="1413603"/>
          </a:xfrm>
          <a:prstGeom prst="rect">
            <a:avLst/>
          </a:prstGeom>
          <a:noFill/>
        </p:spPr>
        <p:txBody>
          <a:bodyPr vert="horz" lIns="251999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1800" b="1" dirty="0">
                <a:solidFill>
                  <a:srgbClr val="8A0622"/>
                </a:solidFill>
                <a:latin typeface="Sathu" pitchFamily="2" charset="-34"/>
                <a:ea typeface="Arial" panose="020B0604020202020204" pitchFamily="34" charset="0"/>
                <a:cs typeface="Sathu" pitchFamily="2" charset="-34"/>
              </a:rPr>
              <a:t>Свяжитесь с нами удобным способом, </a:t>
            </a:r>
            <a:br>
              <a:rPr lang="ru-RU" sz="1800" b="1" dirty="0">
                <a:solidFill>
                  <a:srgbClr val="8A0622"/>
                </a:solidFill>
                <a:latin typeface="Sathu" pitchFamily="2" charset="-34"/>
                <a:ea typeface="Arial" panose="020B0604020202020204" pitchFamily="34" charset="0"/>
                <a:cs typeface="Sathu" pitchFamily="2" charset="-34"/>
              </a:rPr>
            </a:br>
            <a:r>
              <a:rPr lang="ru-RU" sz="1800" b="1" dirty="0">
                <a:solidFill>
                  <a:srgbClr val="8A0622"/>
                </a:solidFill>
                <a:latin typeface="Sathu" pitchFamily="2" charset="-34"/>
                <a:ea typeface="Arial" panose="020B0604020202020204" pitchFamily="34" charset="0"/>
                <a:cs typeface="Sathu" pitchFamily="2" charset="-34"/>
              </a:rPr>
              <a:t>мы предложим вам лучшие цены </a:t>
            </a:r>
            <a:br>
              <a:rPr lang="ru-RU" sz="1800" b="1" dirty="0">
                <a:solidFill>
                  <a:srgbClr val="8A0622"/>
                </a:solidFill>
                <a:latin typeface="Sathu" pitchFamily="2" charset="-34"/>
                <a:ea typeface="Arial" panose="020B0604020202020204" pitchFamily="34" charset="0"/>
                <a:cs typeface="Sathu" pitchFamily="2" charset="-34"/>
              </a:rPr>
            </a:br>
            <a:r>
              <a:rPr lang="ru-RU" sz="1800" b="1" dirty="0">
                <a:solidFill>
                  <a:srgbClr val="8A0622"/>
                </a:solidFill>
                <a:latin typeface="Sathu" pitchFamily="2" charset="-34"/>
                <a:ea typeface="Arial" panose="020B0604020202020204" pitchFamily="34" charset="0"/>
                <a:cs typeface="Sathu" pitchFamily="2" charset="-34"/>
              </a:rPr>
              <a:t>и условия сотрудничества</a:t>
            </a:r>
            <a:endParaRPr lang="ru-RU" sz="3600" b="1" dirty="0">
              <a:solidFill>
                <a:srgbClr val="8A0622"/>
              </a:solidFill>
              <a:latin typeface="Sathu" pitchFamily="2" charset="-34"/>
              <a:cs typeface="Sathu" pitchFamily="2" charset="-34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35FA5D7B-30EC-B733-6539-50B151580F19}"/>
              </a:ext>
            </a:extLst>
          </p:cNvPr>
          <p:cNvSpPr/>
          <p:nvPr/>
        </p:nvSpPr>
        <p:spPr>
          <a:xfrm>
            <a:off x="0" y="-1588"/>
            <a:ext cx="12192000" cy="605481"/>
          </a:xfrm>
          <a:prstGeom prst="rect">
            <a:avLst/>
          </a:prstGeom>
          <a:solidFill>
            <a:srgbClr val="8A06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Объект 6">
            <a:extLst>
              <a:ext uri="{FF2B5EF4-FFF2-40B4-BE49-F238E27FC236}">
                <a16:creationId xmlns:a16="http://schemas.microsoft.com/office/drawing/2014/main" xmlns="" id="{EFE559B2-D37B-EE86-679F-4DFFA85F381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1276" y="103725"/>
            <a:ext cx="1334530" cy="35929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0E7B621-8060-4CEC-31B5-8C1F5C317EF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141109" y="146383"/>
            <a:ext cx="2838857" cy="288000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0622837"/>
              </p:ext>
            </p:extLst>
          </p:nvPr>
        </p:nvGraphicFramePr>
        <p:xfrm>
          <a:off x="60384" y="862643"/>
          <a:ext cx="6035615" cy="58063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34907"/>
                <a:gridCol w="1268083"/>
                <a:gridCol w="1532625"/>
              </a:tblGrid>
              <a:tr h="32053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Ассортимент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Штрих-код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Срок годности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053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Ананас сушеный 150г., </a:t>
                      </a:r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NeKonfetta 1/50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4620090022520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  <a:r>
                        <a:rPr lang="ru-RU" sz="12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месяца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053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Банан сушеный 150г., </a:t>
                      </a:r>
                      <a:r>
                        <a:rPr lang="en-US" sz="1200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NeKonfetta</a:t>
                      </a:r>
                      <a:r>
                        <a:rPr lang="en-US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1/50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4620090022476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12 месяцев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053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Гуава сушеная 150г., </a:t>
                      </a:r>
                      <a:r>
                        <a:rPr lang="en-US" sz="1200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NeKonfetta</a:t>
                      </a:r>
                      <a:r>
                        <a:rPr lang="en-US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1/50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4620090022469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12 месяцев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727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Драгон</a:t>
                      </a:r>
                      <a:r>
                        <a:rPr lang="ru-RU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фрукт сушеный 150г., </a:t>
                      </a:r>
                      <a:r>
                        <a:rPr lang="en-US" sz="1200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NeKonfetta</a:t>
                      </a:r>
                      <a:r>
                        <a:rPr lang="en-US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1/50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4620090021639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24 месяца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727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Кокосовый орех сушеный 150г., </a:t>
                      </a:r>
                      <a:r>
                        <a:rPr lang="ru-RU" sz="1200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NeKonfetta</a:t>
                      </a:r>
                      <a:r>
                        <a:rPr lang="ru-RU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1/50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4620090022490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12 месяцев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053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Манго сушеное 1000г., MANGO 1/20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4620090021660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24 </a:t>
                      </a:r>
                      <a:r>
                        <a:rPr lang="ru-RU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месяца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053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Манго сушеное 1000г., </a:t>
                      </a:r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NeKonfetta 1/20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4620090021592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24 </a:t>
                      </a:r>
                      <a:r>
                        <a:rPr lang="ru-RU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месяца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053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Манго сушеное 150г., </a:t>
                      </a:r>
                      <a:r>
                        <a:rPr lang="en-US" sz="1200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NeKonfetta</a:t>
                      </a:r>
                      <a:r>
                        <a:rPr lang="en-US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1/50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4620090021615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24 </a:t>
                      </a:r>
                      <a:r>
                        <a:rPr lang="ru-RU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месяца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053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Манго сушеное 500г., MANGO 1/40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4620090021677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24 </a:t>
                      </a:r>
                      <a:r>
                        <a:rPr lang="ru-RU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месяца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053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Манго сушеное 500г., </a:t>
                      </a:r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NeKonfetta 1/40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4620090021608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24 </a:t>
                      </a:r>
                      <a:r>
                        <a:rPr lang="ru-RU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месяца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053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Маракуйя</a:t>
                      </a:r>
                      <a:r>
                        <a:rPr lang="ru-RU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сушеная 150г., </a:t>
                      </a:r>
                      <a:r>
                        <a:rPr lang="en-US" sz="1200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NeKonfetta</a:t>
                      </a:r>
                      <a:r>
                        <a:rPr lang="en-US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1/50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4620090022513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12 месяцев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747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Орехи кешью 1000г., </a:t>
                      </a:r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NeKonfetta 1/20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4620090021646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18 месяцев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053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Орехи кешью 500г., </a:t>
                      </a:r>
                      <a:r>
                        <a:rPr lang="en-US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NeKonfetta 1/40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4620090021653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18 месяцев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053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Папайя сушеная 150г., </a:t>
                      </a:r>
                      <a:r>
                        <a:rPr lang="en-US" sz="1200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NeKonfetta</a:t>
                      </a:r>
                      <a:r>
                        <a:rPr lang="en-US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1/50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4620090022483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12 месяцев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727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Пастила натуральная - ассорти 135г., NeKonfetta 1/10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4620090021455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12 месяцев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053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Помело сушеное 150г., </a:t>
                      </a:r>
                      <a:r>
                        <a:rPr lang="ru-RU" sz="1200" u="none" strike="noStrike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NeKonfetta</a:t>
                      </a:r>
                      <a:r>
                        <a:rPr lang="ru-RU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1/50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>
                          <a:effectLst/>
                          <a:latin typeface="Arial" pitchFamily="34" charset="0"/>
                          <a:cs typeface="Arial" pitchFamily="34" charset="0"/>
                        </a:rPr>
                        <a:t>4620090022506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12 месяцев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23780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F617C2A-9B65-0489-D0DA-8BB96F726F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043" b="2258"/>
          <a:stretch/>
        </p:blipFill>
        <p:spPr>
          <a:xfrm>
            <a:off x="0" y="581717"/>
            <a:ext cx="6953067" cy="627628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B2571CE-456B-4A1F-38E1-8A4B9AF3C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7666" y="1622229"/>
            <a:ext cx="3670986" cy="911612"/>
          </a:xfrm>
        </p:spPr>
        <p:txBody>
          <a:bodyPr>
            <a:normAutofit/>
          </a:bodyPr>
          <a:lstStyle/>
          <a:p>
            <a:r>
              <a:rPr lang="ru-RU" sz="1800" dirty="0">
                <a:effectLst/>
                <a:latin typeface="Sathu" pitchFamily="2" charset="-34"/>
                <a:ea typeface="Open Sans" panose="020B0606030504020204" pitchFamily="34" charset="0"/>
                <a:cs typeface="Sathu" pitchFamily="2" charset="-34"/>
              </a:rPr>
              <a:t>- новая линейка сухофруктов </a:t>
            </a:r>
            <a:br>
              <a:rPr lang="ru-RU" sz="1800" dirty="0">
                <a:effectLst/>
                <a:latin typeface="Sathu" pitchFamily="2" charset="-34"/>
                <a:ea typeface="Open Sans" panose="020B0606030504020204" pitchFamily="34" charset="0"/>
                <a:cs typeface="Sathu" pitchFamily="2" charset="-34"/>
              </a:rPr>
            </a:br>
            <a:r>
              <a:rPr lang="ru-RU" sz="1800" dirty="0">
                <a:effectLst/>
                <a:latin typeface="Sathu" pitchFamily="2" charset="-34"/>
                <a:ea typeface="Open Sans" panose="020B0606030504020204" pitchFamily="34" charset="0"/>
                <a:cs typeface="Sathu" pitchFamily="2" charset="-34"/>
              </a:rPr>
              <a:t>и орехов “Айдиго”</a:t>
            </a:r>
            <a:endParaRPr lang="ru-RU" dirty="0">
              <a:latin typeface="Sathu" pitchFamily="2" charset="-34"/>
              <a:ea typeface="Open Sans" panose="020B0606030504020204" pitchFamily="34" charset="0"/>
              <a:cs typeface="Sathu" pitchFamily="2" charset="-34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71D86DD4-B17E-4EA3-ADE5-B3950FB9CD21}"/>
              </a:ext>
            </a:extLst>
          </p:cNvPr>
          <p:cNvSpPr/>
          <p:nvPr/>
        </p:nvSpPr>
        <p:spPr>
          <a:xfrm>
            <a:off x="0" y="0"/>
            <a:ext cx="12192000" cy="605481"/>
          </a:xfrm>
          <a:prstGeom prst="rect">
            <a:avLst/>
          </a:prstGeom>
          <a:solidFill>
            <a:srgbClr val="8A06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815A1F39-3D70-1452-D23C-415FD5A52C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1276" y="111210"/>
            <a:ext cx="1334530" cy="359297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E09FCCC5-6131-8892-EDD2-0766A2A438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7666" y="1090890"/>
            <a:ext cx="3670986" cy="372419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72DC82DB-735C-BCF7-EB30-27D4A10BEB28}"/>
              </a:ext>
            </a:extLst>
          </p:cNvPr>
          <p:cNvSpPr txBox="1">
            <a:spLocks/>
          </p:cNvSpPr>
          <p:nvPr/>
        </p:nvSpPr>
        <p:spPr>
          <a:xfrm>
            <a:off x="8100115" y="2269679"/>
            <a:ext cx="3546389" cy="40355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" sz="1400" dirty="0">
                <a:latin typeface="Sathu" pitchFamily="2" charset="-34"/>
                <a:ea typeface="Open Sans" panose="020B0606030504020204" pitchFamily="34" charset="0"/>
                <a:cs typeface="Sathu" pitchFamily="2" charset="-34"/>
              </a:rPr>
              <a:t>Premium - </a:t>
            </a:r>
            <a:r>
              <a:rPr lang="ru-RU" sz="1400" dirty="0">
                <a:latin typeface="Sathu" pitchFamily="2" charset="-34"/>
                <a:ea typeface="Open Sans" panose="020B0606030504020204" pitchFamily="34" charset="0"/>
                <a:cs typeface="Sathu" pitchFamily="2" charset="-34"/>
              </a:rPr>
              <a:t>качество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</a:pPr>
            <a:r>
              <a:rPr lang="ru-RU" sz="1400" dirty="0">
                <a:latin typeface="Sathu" pitchFamily="2" charset="-34"/>
                <a:ea typeface="Open Sans" panose="020B0606030504020204" pitchFamily="34" charset="0"/>
                <a:cs typeface="Sathu" pitchFamily="2" charset="-34"/>
              </a:rPr>
              <a:t>Свежий урожай: осень 2022г.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</a:pPr>
            <a:r>
              <a:rPr lang="ru-RU" sz="1400" dirty="0">
                <a:latin typeface="Sathu" pitchFamily="2" charset="-34"/>
                <a:ea typeface="Open Sans" panose="020B0606030504020204" pitchFamily="34" charset="0"/>
                <a:cs typeface="Sathu" pitchFamily="2" charset="-34"/>
              </a:rPr>
              <a:t>Прямые поставки </a:t>
            </a:r>
            <a:br>
              <a:rPr lang="ru-RU" sz="1400" dirty="0">
                <a:latin typeface="Sathu" pitchFamily="2" charset="-34"/>
                <a:ea typeface="Open Sans" panose="020B0606030504020204" pitchFamily="34" charset="0"/>
                <a:cs typeface="Sathu" pitchFamily="2" charset="-34"/>
              </a:rPr>
            </a:br>
            <a:r>
              <a:rPr lang="ru-RU" sz="1400" dirty="0">
                <a:latin typeface="Sathu" pitchFamily="2" charset="-34"/>
                <a:ea typeface="Open Sans" panose="020B0606030504020204" pitchFamily="34" charset="0"/>
                <a:cs typeface="Sathu" pitchFamily="2" charset="-34"/>
              </a:rPr>
              <a:t>от производителя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</a:pPr>
            <a:r>
              <a:rPr lang="ru-RU" sz="1400" dirty="0">
                <a:latin typeface="Sathu" pitchFamily="2" charset="-34"/>
                <a:ea typeface="Open Sans" panose="020B0606030504020204" pitchFamily="34" charset="0"/>
                <a:cs typeface="Sathu" pitchFamily="2" charset="-34"/>
              </a:rPr>
              <a:t>100% натуральный </a:t>
            </a:r>
            <a:r>
              <a:rPr lang="ru-RU" sz="1400" dirty="0" smtClean="0">
                <a:latin typeface="Sathu" pitchFamily="2" charset="-34"/>
                <a:ea typeface="Open Sans" panose="020B0606030504020204" pitchFamily="34" charset="0"/>
                <a:cs typeface="Sathu" pitchFamily="2" charset="-34"/>
              </a:rPr>
              <a:t>продукт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</a:pPr>
            <a:r>
              <a:rPr lang="ru-RU" sz="1400" dirty="0" smtClean="0">
                <a:latin typeface="Sathu" pitchFamily="2" charset="-34"/>
                <a:ea typeface="Open Sans" panose="020B0606030504020204" pitchFamily="34" charset="0"/>
                <a:cs typeface="Sathu" pitchFamily="2" charset="-34"/>
              </a:rPr>
              <a:t>Прочная </a:t>
            </a:r>
            <a:r>
              <a:rPr lang="ru-RU" sz="1400" dirty="0">
                <a:latin typeface="Sathu" pitchFamily="2" charset="-34"/>
                <a:ea typeface="Open Sans" panose="020B0606030504020204" pitchFamily="34" charset="0"/>
                <a:cs typeface="Sathu" pitchFamily="2" charset="-34"/>
              </a:rPr>
              <a:t>герметичная упаковка сохраняет вкус, аромат и свежесть продукта надолго.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DA2B36ED-944E-D0B8-6A21-09A95DE89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666" y="2742189"/>
            <a:ext cx="353541" cy="353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DA9D4F45-4F11-09FD-371B-56CC5085D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77665" y="3241101"/>
            <a:ext cx="353541" cy="353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xmlns="" id="{670BDB27-2370-60FF-4D4F-2D7A2A939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665" y="3779261"/>
            <a:ext cx="353541" cy="353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xmlns="" id="{9A35D5AA-B3C6-9D83-1CB4-91B69C3EC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773" y="4483248"/>
            <a:ext cx="415324" cy="41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xmlns="" id="{55826E54-8CA8-9743-A371-0BC9F6ECC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665" y="5154637"/>
            <a:ext cx="352341" cy="35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0864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A5B07196-4705-E30C-5B66-8962CCB60E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40"/>
          <a:stretch/>
        </p:blipFill>
        <p:spPr bwMode="auto">
          <a:xfrm>
            <a:off x="0" y="158739"/>
            <a:ext cx="6850800" cy="6710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EF59C903-B6EE-BB82-830D-D4EA5825B501}"/>
              </a:ext>
            </a:extLst>
          </p:cNvPr>
          <p:cNvSpPr/>
          <p:nvPr/>
        </p:nvSpPr>
        <p:spPr>
          <a:xfrm>
            <a:off x="0" y="0"/>
            <a:ext cx="12192000" cy="605481"/>
          </a:xfrm>
          <a:prstGeom prst="rect">
            <a:avLst/>
          </a:prstGeom>
          <a:solidFill>
            <a:srgbClr val="8A06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Объект 6">
            <a:extLst>
              <a:ext uri="{FF2B5EF4-FFF2-40B4-BE49-F238E27FC236}">
                <a16:creationId xmlns:a16="http://schemas.microsoft.com/office/drawing/2014/main" xmlns="" id="{2CA93414-6C36-54F0-F142-42289B64E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276" y="111210"/>
            <a:ext cx="1334530" cy="359297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319D89C9-59CB-E136-235A-C797E0586585}"/>
              </a:ext>
            </a:extLst>
          </p:cNvPr>
          <p:cNvSpPr txBox="1">
            <a:spLocks/>
          </p:cNvSpPr>
          <p:nvPr/>
        </p:nvSpPr>
        <p:spPr>
          <a:xfrm>
            <a:off x="7252235" y="1774007"/>
            <a:ext cx="4049413" cy="956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</a:pPr>
            <a:r>
              <a:rPr lang="ru-RU" sz="1600" dirty="0"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Сушеное манго - экзотический сухофрукт, изготовленный из сочной, мясистой мякоти свежего плода. 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50C6191B-A2C5-97D2-DC71-60CD6807405E}"/>
              </a:ext>
            </a:extLst>
          </p:cNvPr>
          <p:cNvSpPr txBox="1">
            <a:spLocks/>
          </p:cNvSpPr>
          <p:nvPr/>
        </p:nvSpPr>
        <p:spPr>
          <a:xfrm>
            <a:off x="7252235" y="952884"/>
            <a:ext cx="4049413" cy="956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</a:pPr>
            <a:r>
              <a:rPr lang="ru-RU" sz="3600" b="1" spc="600" dirty="0">
                <a:effectLst/>
                <a:latin typeface="Sathu" pitchFamily="2" charset="-34"/>
                <a:ea typeface="Arial" panose="020B0604020202020204" pitchFamily="34" charset="0"/>
                <a:cs typeface="Sathu" pitchFamily="2" charset="-34"/>
              </a:rPr>
              <a:t>МАНГО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0FA776D1-DEEA-1E02-35CE-BE527D0C2F1A}"/>
              </a:ext>
            </a:extLst>
          </p:cNvPr>
          <p:cNvSpPr txBox="1">
            <a:spLocks/>
          </p:cNvSpPr>
          <p:nvPr/>
        </p:nvSpPr>
        <p:spPr>
          <a:xfrm>
            <a:off x="7252235" y="2962443"/>
            <a:ext cx="4049413" cy="35820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</a:pPr>
            <a:r>
              <a:rPr lang="ru-RU" sz="1400" dirty="0"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Спелое манго из солнечного Вьетнама высушено щадящим способом без добавления сахара и химикатов. </a:t>
            </a:r>
            <a:endParaRPr lang="ru-RU" sz="1400" dirty="0" smtClean="0">
              <a:effectLst/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>
              <a:lnSpc>
                <a:spcPct val="115000"/>
              </a:lnSpc>
            </a:pPr>
            <a:r>
              <a:rPr lang="ru-RU" sz="1400" dirty="0" smtClean="0"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 </a:t>
            </a:r>
          </a:p>
          <a:p>
            <a:pPr>
              <a:lnSpc>
                <a:spcPct val="115000"/>
              </a:lnSpc>
            </a:pPr>
            <a:r>
              <a:rPr lang="ru-RU" sz="1400" dirty="0" smtClean="0"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Сушеные </a:t>
            </a:r>
            <a:r>
              <a:rPr lang="ru-RU" sz="1400" dirty="0"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“лепестки” манго - настоящая находка для сладкоежек и приверженцев правильного питания, ведь это натуральная и полезная замена конфетам, богатая витаминами и микроэлементами.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F7F8572D-A1AF-AF4F-AB3E-E564611833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1109" y="158740"/>
            <a:ext cx="2838857" cy="288000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EAD7CB87-7F60-F357-F6C3-7DB674ABBE51}"/>
              </a:ext>
            </a:extLst>
          </p:cNvPr>
          <p:cNvSpPr/>
          <p:nvPr/>
        </p:nvSpPr>
        <p:spPr>
          <a:xfrm>
            <a:off x="4015948" y="1692876"/>
            <a:ext cx="1507524" cy="605481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500 </a:t>
            </a:r>
            <a:r>
              <a:rPr lang="ru-RU" sz="2800" dirty="0">
                <a:solidFill>
                  <a:sysClr val="windowText" lastClr="000000"/>
                </a:solidFill>
              </a:rPr>
              <a:t>Г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xmlns="" id="{484CA5DB-6EA8-9D91-AEFF-1EE38784545A}"/>
              </a:ext>
            </a:extLst>
          </p:cNvPr>
          <p:cNvSpPr/>
          <p:nvPr/>
        </p:nvSpPr>
        <p:spPr>
          <a:xfrm>
            <a:off x="4015948" y="2446638"/>
            <a:ext cx="1507524" cy="605481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ysClr val="windowText" lastClr="000000"/>
                </a:solidFill>
              </a:rPr>
              <a:t>1</a:t>
            </a:r>
            <a:r>
              <a:rPr lang="en-US" sz="2800" dirty="0">
                <a:solidFill>
                  <a:sysClr val="windowText" lastClr="000000"/>
                </a:solidFill>
              </a:rPr>
              <a:t> </a:t>
            </a:r>
            <a:r>
              <a:rPr lang="ru-RU" sz="2800" dirty="0">
                <a:solidFill>
                  <a:sysClr val="windowText" lastClr="000000"/>
                </a:solidFill>
              </a:rPr>
              <a:t>КГ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xmlns="" id="{968B9F71-D73D-CE6D-DA9D-646785757331}"/>
              </a:ext>
            </a:extLst>
          </p:cNvPr>
          <p:cNvSpPr/>
          <p:nvPr/>
        </p:nvSpPr>
        <p:spPr>
          <a:xfrm>
            <a:off x="4015948" y="914400"/>
            <a:ext cx="1507524" cy="605481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ysClr val="windowText" lastClr="000000"/>
                </a:solidFill>
              </a:rPr>
              <a:t>15</a:t>
            </a:r>
            <a:r>
              <a:rPr lang="en-US" sz="2800" dirty="0">
                <a:solidFill>
                  <a:sysClr val="windowText" lastClr="000000"/>
                </a:solidFill>
              </a:rPr>
              <a:t>0 </a:t>
            </a:r>
            <a:r>
              <a:rPr lang="ru-RU" sz="2800" dirty="0">
                <a:solidFill>
                  <a:sysClr val="windowText" lastClr="000000"/>
                </a:solidFill>
              </a:rPr>
              <a:t>Г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252235" y="5580163"/>
            <a:ext cx="46090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itchFamily="34" charset="0"/>
                <a:cs typeface="Arial" pitchFamily="34" charset="0"/>
              </a:rPr>
              <a:t>СОСТАВ: 100% МАНГО СУШЁНОЕ.</a:t>
            </a:r>
          </a:p>
        </p:txBody>
      </p:sp>
    </p:spTree>
    <p:extLst>
      <p:ext uri="{BB962C8B-B14F-4D97-AF65-F5344CB8AC3E}">
        <p14:creationId xmlns:p14="http://schemas.microsoft.com/office/powerpoint/2010/main" val="20524043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EF59C903-B6EE-BB82-830D-D4EA5825B501}"/>
              </a:ext>
            </a:extLst>
          </p:cNvPr>
          <p:cNvSpPr/>
          <p:nvPr/>
        </p:nvSpPr>
        <p:spPr>
          <a:xfrm>
            <a:off x="0" y="0"/>
            <a:ext cx="12192000" cy="605481"/>
          </a:xfrm>
          <a:prstGeom prst="rect">
            <a:avLst/>
          </a:prstGeom>
          <a:solidFill>
            <a:srgbClr val="8A06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65" y="122557"/>
            <a:ext cx="1335088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838" y="3248025"/>
            <a:ext cx="1335087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67" r="-231" b="7292"/>
          <a:stretch/>
        </p:blipFill>
        <p:spPr bwMode="auto">
          <a:xfrm>
            <a:off x="0" y="605481"/>
            <a:ext cx="6866626" cy="6252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479102" y="1811848"/>
            <a:ext cx="4287327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b="1" spc="600" dirty="0">
              <a:latin typeface="Sathu" pitchFamily="2" charset="-34"/>
              <a:ea typeface="Arial" panose="020B0604020202020204" pitchFamily="34" charset="0"/>
              <a:cs typeface="Sathu" pitchFamily="2" charset="-34"/>
            </a:endParaRPr>
          </a:p>
          <a:p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600" dirty="0">
                <a:latin typeface="Arial" pitchFamily="34" charset="0"/>
                <a:cs typeface="Arial" pitchFamily="34" charset="0"/>
              </a:rPr>
              <a:t>Сушеное манго представлено в двух вариантах упаковки: лаконичный дизайн «NeKonfetta» и  яркий «MANGO».</a:t>
            </a:r>
            <a:br>
              <a:rPr lang="ru-RU" sz="1600" dirty="0">
                <a:latin typeface="Arial" pitchFamily="34" charset="0"/>
                <a:cs typeface="Arial" pitchFamily="34" charset="0"/>
              </a:rPr>
            </a:br>
            <a:r>
              <a:rPr lang="ru-RU" sz="1600" dirty="0">
                <a:latin typeface="Arial" pitchFamily="34" charset="0"/>
                <a:cs typeface="Arial" pitchFamily="34" charset="0"/>
              </a:rPr>
              <a:t/>
            </a:r>
            <a:br>
              <a:rPr lang="ru-RU" sz="1600" dirty="0">
                <a:latin typeface="Arial" pitchFamily="34" charset="0"/>
                <a:cs typeface="Arial" pitchFamily="34" charset="0"/>
              </a:rPr>
            </a:br>
            <a:r>
              <a:rPr lang="ru-RU" sz="1400" dirty="0">
                <a:latin typeface="Arial" pitchFamily="34" charset="0"/>
                <a:cs typeface="Arial" pitchFamily="34" charset="0"/>
              </a:rPr>
              <a:t>Два вида этикеток позволяют экспериментировать и выбрать наиболее привлекательный формат для покупателей. 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endParaRPr lang="ru-RU" sz="1400" dirty="0">
              <a:latin typeface="Arial" pitchFamily="34" charset="0"/>
              <a:cs typeface="Arial" pitchFamily="34" charset="0"/>
            </a:endParaRPr>
          </a:p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Герметичная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упаковка с ZIP- застежкой сохраняет свежесть и вкус сушеного манго даже после вскрытия пачки.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648000" y="72000"/>
            <a:ext cx="23895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MANGO</a:t>
            </a:r>
            <a:endParaRPr lang="ru-RU" sz="2800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479102" y="1199071"/>
            <a:ext cx="2725947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ru-RU" sz="3600" b="1" spc="600" dirty="0">
                <a:solidFill>
                  <a:prstClr val="black"/>
                </a:solidFill>
                <a:latin typeface="Sathu" pitchFamily="2" charset="-34"/>
                <a:ea typeface="Arial" panose="020B0604020202020204" pitchFamily="34" charset="0"/>
                <a:cs typeface="Sathu" pitchFamily="2" charset="-34"/>
              </a:rPr>
              <a:t>МАНГО</a:t>
            </a:r>
          </a:p>
        </p:txBody>
      </p:sp>
    </p:spTree>
    <p:extLst>
      <p:ext uri="{BB962C8B-B14F-4D97-AF65-F5344CB8AC3E}">
        <p14:creationId xmlns:p14="http://schemas.microsoft.com/office/powerpoint/2010/main" val="39622063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EF59C903-B6EE-BB82-830D-D4EA5825B501}"/>
              </a:ext>
            </a:extLst>
          </p:cNvPr>
          <p:cNvSpPr/>
          <p:nvPr/>
        </p:nvSpPr>
        <p:spPr>
          <a:xfrm>
            <a:off x="0" y="0"/>
            <a:ext cx="12192000" cy="605481"/>
          </a:xfrm>
          <a:prstGeom prst="rect">
            <a:avLst/>
          </a:prstGeom>
          <a:solidFill>
            <a:srgbClr val="8A06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Объект 6">
            <a:extLst>
              <a:ext uri="{FF2B5EF4-FFF2-40B4-BE49-F238E27FC236}">
                <a16:creationId xmlns:a16="http://schemas.microsoft.com/office/drawing/2014/main" xmlns="" id="{2CA93414-6C36-54F0-F142-42289B64E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276" y="111210"/>
            <a:ext cx="1334530" cy="359297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319D89C9-59CB-E136-235A-C797E0586585}"/>
              </a:ext>
            </a:extLst>
          </p:cNvPr>
          <p:cNvSpPr txBox="1">
            <a:spLocks/>
          </p:cNvSpPr>
          <p:nvPr/>
        </p:nvSpPr>
        <p:spPr>
          <a:xfrm>
            <a:off x="7462300" y="1664898"/>
            <a:ext cx="4517666" cy="12975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</a:pPr>
            <a:endParaRPr lang="ru-RU" sz="1600" dirty="0">
              <a:effectLst/>
              <a:latin typeface="Arial" pitchFamily="34" charset="0"/>
              <a:ea typeface="Arial" pitchFamily="34" charset="0"/>
              <a:cs typeface="Arial" pitchFamily="34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50C6191B-A2C5-97D2-DC71-60CD6807405E}"/>
              </a:ext>
            </a:extLst>
          </p:cNvPr>
          <p:cNvSpPr txBox="1">
            <a:spLocks/>
          </p:cNvSpPr>
          <p:nvPr/>
        </p:nvSpPr>
        <p:spPr>
          <a:xfrm>
            <a:off x="7462300" y="952884"/>
            <a:ext cx="4363116" cy="956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</a:pPr>
            <a:endParaRPr lang="ru-RU" sz="3600" b="1" spc="600" dirty="0">
              <a:effectLst/>
              <a:latin typeface="Sathu" pitchFamily="2" charset="-34"/>
              <a:ea typeface="Arial" panose="020B0604020202020204" pitchFamily="34" charset="0"/>
              <a:cs typeface="Sathu" pitchFamily="2" charset="-34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0FA776D1-DEEA-1E02-35CE-BE527D0C2F1A}"/>
              </a:ext>
            </a:extLst>
          </p:cNvPr>
          <p:cNvSpPr txBox="1">
            <a:spLocks/>
          </p:cNvSpPr>
          <p:nvPr/>
        </p:nvSpPr>
        <p:spPr>
          <a:xfrm>
            <a:off x="7462300" y="2751825"/>
            <a:ext cx="4517666" cy="37926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</a:pPr>
            <a:endParaRPr lang="ru-RU" sz="1400" dirty="0">
              <a:effectLst/>
              <a:latin typeface="Arial" pitchFamily="34" charset="0"/>
              <a:ea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F7F8572D-A1AF-AF4F-AB3E-E56461183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1109" y="158740"/>
            <a:ext cx="2838857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909757" y="5382883"/>
            <a:ext cx="49156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54483" y="793630"/>
            <a:ext cx="52254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Sathu"/>
              </a:rPr>
              <a:t>ЭКЗОТИЧЕСКИЕ СУХОФРУКТЫ</a:t>
            </a:r>
            <a:r>
              <a:rPr lang="ru-RU" sz="3200" dirty="0" smtClean="0">
                <a:latin typeface="Sathu"/>
              </a:rPr>
              <a:t>. </a:t>
            </a:r>
            <a:endParaRPr lang="ru-RU" sz="3200" dirty="0">
              <a:latin typeface="Sathu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50966" y="2103760"/>
            <a:ext cx="517445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Линейка сухофруктов в небольшом весе 150гр. -это возможность попробовать самые интересные вкусы и выбрать свой.</a:t>
            </a:r>
          </a:p>
          <a:p>
            <a:endParaRPr lang="ru-RU" dirty="0" smtClean="0"/>
          </a:p>
          <a:p>
            <a:pPr marL="285750" indent="-285750">
              <a:buFontTx/>
              <a:buChar char="-"/>
            </a:pPr>
            <a:r>
              <a:rPr lang="ru-RU" dirty="0" smtClean="0"/>
              <a:t>Всеми любимый МАНГО;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Солнечный АНАНАС;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Экзотический ДРАГОН;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Яркая ПАПАЙЯ;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Вяленый БАНАН;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Сладкий КОКОС кусочками;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Ароматная МАРАКУЙЯ;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Цитрусовый ПОМЕЛО;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Нежная ГУАВА.</a:t>
            </a:r>
          </a:p>
          <a:p>
            <a:pPr marL="285750" indent="-285750">
              <a:buFontTx/>
              <a:buChar char="-"/>
            </a:pPr>
            <a:endParaRPr lang="ru-RU" dirty="0" smtClean="0"/>
          </a:p>
          <a:p>
            <a:pPr marL="285750" indent="-285750">
              <a:buFontTx/>
              <a:buChar char="-"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5481"/>
            <a:ext cx="6270744" cy="6270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1281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EF59C903-B6EE-BB82-830D-D4EA5825B501}"/>
              </a:ext>
            </a:extLst>
          </p:cNvPr>
          <p:cNvSpPr/>
          <p:nvPr/>
        </p:nvSpPr>
        <p:spPr>
          <a:xfrm>
            <a:off x="0" y="0"/>
            <a:ext cx="12192000" cy="605481"/>
          </a:xfrm>
          <a:prstGeom prst="rect">
            <a:avLst/>
          </a:prstGeom>
          <a:solidFill>
            <a:srgbClr val="8A06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Объект 6">
            <a:extLst>
              <a:ext uri="{FF2B5EF4-FFF2-40B4-BE49-F238E27FC236}">
                <a16:creationId xmlns:a16="http://schemas.microsoft.com/office/drawing/2014/main" xmlns="" id="{2CA93414-6C36-54F0-F142-42289B64E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276" y="111210"/>
            <a:ext cx="1334530" cy="359297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319D89C9-59CB-E136-235A-C797E0586585}"/>
              </a:ext>
            </a:extLst>
          </p:cNvPr>
          <p:cNvSpPr txBox="1">
            <a:spLocks/>
          </p:cNvSpPr>
          <p:nvPr/>
        </p:nvSpPr>
        <p:spPr>
          <a:xfrm>
            <a:off x="7462300" y="1664898"/>
            <a:ext cx="4517666" cy="12975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</a:pPr>
            <a:endParaRPr lang="ru-RU" sz="1600" dirty="0">
              <a:effectLst/>
              <a:latin typeface="Arial" pitchFamily="34" charset="0"/>
              <a:ea typeface="Arial" pitchFamily="34" charset="0"/>
              <a:cs typeface="Arial" pitchFamily="34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50C6191B-A2C5-97D2-DC71-60CD6807405E}"/>
              </a:ext>
            </a:extLst>
          </p:cNvPr>
          <p:cNvSpPr txBox="1">
            <a:spLocks/>
          </p:cNvSpPr>
          <p:nvPr/>
        </p:nvSpPr>
        <p:spPr>
          <a:xfrm>
            <a:off x="7462300" y="952884"/>
            <a:ext cx="4363116" cy="956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</a:pPr>
            <a:r>
              <a:rPr lang="ru-RU" sz="3600" b="1" spc="600" dirty="0" smtClean="0">
                <a:effectLst/>
                <a:latin typeface="Sathu" pitchFamily="2" charset="-34"/>
                <a:ea typeface="Arial" panose="020B0604020202020204" pitchFamily="34" charset="0"/>
                <a:cs typeface="Sathu" pitchFamily="2" charset="-34"/>
              </a:rPr>
              <a:t>ПАПАЙЯ</a:t>
            </a:r>
            <a:endParaRPr lang="ru-RU" sz="3600" b="1" spc="600" dirty="0">
              <a:effectLst/>
              <a:latin typeface="Sathu" pitchFamily="2" charset="-34"/>
              <a:ea typeface="Arial" panose="020B0604020202020204" pitchFamily="34" charset="0"/>
              <a:cs typeface="Sathu" pitchFamily="2" charset="-34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0FA776D1-DEEA-1E02-35CE-BE527D0C2F1A}"/>
              </a:ext>
            </a:extLst>
          </p:cNvPr>
          <p:cNvSpPr txBox="1">
            <a:spLocks/>
          </p:cNvSpPr>
          <p:nvPr/>
        </p:nvSpPr>
        <p:spPr>
          <a:xfrm>
            <a:off x="7462300" y="2751825"/>
            <a:ext cx="4517666" cy="37926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</a:pPr>
            <a:endParaRPr lang="ru-RU" sz="1400" dirty="0">
              <a:effectLst/>
              <a:latin typeface="Arial" pitchFamily="34" charset="0"/>
              <a:ea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F7F8572D-A1AF-AF4F-AB3E-E56461183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1109" y="158740"/>
            <a:ext cx="2838857" cy="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09756" y="2027209"/>
            <a:ext cx="4915659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Arial" pitchFamily="34" charset="0"/>
                <a:cs typeface="Arial" pitchFamily="34" charset="0"/>
              </a:rPr>
              <a:t>Папайя - это тропический фрукт с оранжево-желтой мякотью и насыщенным сладким вкусом, похожим на дыню, сладкую морковь или тыкву. Папайя сушеная содержит большое количество витаминов и микроэлементов, а также ненасыщенных жирных кислот, поэтому она невероятна полезна.</a:t>
            </a:r>
          </a:p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Благодаря герметичной упаковке с ZIP- застежкой вы всегда можете порадовать своих близких сушеной натуральной папайей 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виде натуральных ломтиков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Может использоваться в кулинарии для украшения блюд, в качестве десерта или сытного, питательного и вкусного перекуса.</a:t>
            </a:r>
          </a:p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909757" y="5382883"/>
            <a:ext cx="49156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endParaRPr lang="ru-RU" b="1" dirty="0">
              <a:latin typeface="Arial" pitchFamily="34" charset="0"/>
              <a:cs typeface="Arial" pitchFamily="34" charset="0"/>
            </a:endParaRPr>
          </a:p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СОСТАВ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: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ПАПАЙЯ СУШЁНАЯ (КУСОЧКИ).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 descr="\\Server2003\e\Айдиго_БМЦ\! Маркетинг\ФОТО ассортимента\ne!konfetta\Сухофрукты и Орехи\неконф_дойПак_Папайя 150г_2000пре прозр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76" y="952884"/>
            <a:ext cx="3929063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istomina\Downloads\75d95f5503aee6d3773f91a43f0363b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355" y="3753898"/>
            <a:ext cx="2700000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44469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EF59C903-B6EE-BB82-830D-D4EA5825B501}"/>
              </a:ext>
            </a:extLst>
          </p:cNvPr>
          <p:cNvSpPr/>
          <p:nvPr/>
        </p:nvSpPr>
        <p:spPr>
          <a:xfrm>
            <a:off x="0" y="0"/>
            <a:ext cx="12192000" cy="605481"/>
          </a:xfrm>
          <a:prstGeom prst="rect">
            <a:avLst/>
          </a:prstGeom>
          <a:solidFill>
            <a:srgbClr val="8A06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Объект 6">
            <a:extLst>
              <a:ext uri="{FF2B5EF4-FFF2-40B4-BE49-F238E27FC236}">
                <a16:creationId xmlns:a16="http://schemas.microsoft.com/office/drawing/2014/main" xmlns="" id="{2CA93414-6C36-54F0-F142-42289B64E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276" y="111210"/>
            <a:ext cx="1334530" cy="359297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319D89C9-59CB-E136-235A-C797E0586585}"/>
              </a:ext>
            </a:extLst>
          </p:cNvPr>
          <p:cNvSpPr txBox="1">
            <a:spLocks/>
          </p:cNvSpPr>
          <p:nvPr/>
        </p:nvSpPr>
        <p:spPr>
          <a:xfrm>
            <a:off x="7462300" y="1664898"/>
            <a:ext cx="4517666" cy="12975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</a:pPr>
            <a:endParaRPr lang="ru-RU" sz="1600" dirty="0">
              <a:effectLst/>
              <a:latin typeface="Arial" pitchFamily="34" charset="0"/>
              <a:ea typeface="Arial" pitchFamily="34" charset="0"/>
              <a:cs typeface="Arial" pitchFamily="34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50C6191B-A2C5-97D2-DC71-60CD6807405E}"/>
              </a:ext>
            </a:extLst>
          </p:cNvPr>
          <p:cNvSpPr txBox="1">
            <a:spLocks/>
          </p:cNvSpPr>
          <p:nvPr/>
        </p:nvSpPr>
        <p:spPr>
          <a:xfrm>
            <a:off x="7462300" y="952884"/>
            <a:ext cx="4363116" cy="956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</a:pPr>
            <a:r>
              <a:rPr lang="ru-RU" sz="3600" b="1" spc="600" dirty="0" smtClean="0">
                <a:effectLst/>
                <a:latin typeface="Sathu" pitchFamily="2" charset="-34"/>
                <a:ea typeface="Arial" panose="020B0604020202020204" pitchFamily="34" charset="0"/>
                <a:cs typeface="Sathu" pitchFamily="2" charset="-34"/>
              </a:rPr>
              <a:t>ПОМЕЛО</a:t>
            </a:r>
            <a:endParaRPr lang="ru-RU" sz="3600" b="1" spc="600" dirty="0">
              <a:effectLst/>
              <a:latin typeface="Sathu" pitchFamily="2" charset="-34"/>
              <a:ea typeface="Arial" panose="020B0604020202020204" pitchFamily="34" charset="0"/>
              <a:cs typeface="Sathu" pitchFamily="2" charset="-34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0FA776D1-DEEA-1E02-35CE-BE527D0C2F1A}"/>
              </a:ext>
            </a:extLst>
          </p:cNvPr>
          <p:cNvSpPr txBox="1">
            <a:spLocks/>
          </p:cNvSpPr>
          <p:nvPr/>
        </p:nvSpPr>
        <p:spPr>
          <a:xfrm>
            <a:off x="7462300" y="2751825"/>
            <a:ext cx="4517666" cy="37926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</a:pPr>
            <a:endParaRPr lang="ru-RU" sz="1400" dirty="0">
              <a:effectLst/>
              <a:latin typeface="Arial" pitchFamily="34" charset="0"/>
              <a:ea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F7F8572D-A1AF-AF4F-AB3E-E56461183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1109" y="158740"/>
            <a:ext cx="2838857" cy="28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694097" y="1984075"/>
            <a:ext cx="5037828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Arial" pitchFamily="34" charset="0"/>
                <a:cs typeface="Arial" pitchFamily="34" charset="0"/>
              </a:rPr>
              <a:t>Помело - экзотический плод семейства цитрусовых, самый крупный и не водянистый. Его кисловато-сладкий вкус напоминает грейпфрут, в сушеном виде он обладает умеренно сладким вкусом. Особенно помело полезен для кровеносной системы организма, улучшения работы мозга и иммунной системы.</a:t>
            </a:r>
          </a:p>
          <a:p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Цукаты из помело можно употреблять как самостоятельный снек, а также украшать им выпечку, каши, добавлять в напитки. Герметичная упаковка надежно сохраняет их свежесть и полезные свойства.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694097" y="4877912"/>
            <a:ext cx="50378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endParaRPr lang="ru-RU" b="1" dirty="0">
              <a:latin typeface="Arial" pitchFamily="34" charset="0"/>
              <a:cs typeface="Arial" pitchFamily="34" charset="0"/>
            </a:endParaRPr>
          </a:p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СОСТАВ: КОЖУРА ПОМЕЛО СУШЁНАЯ (ДОЛЬКИ).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9" name="Picture 3" descr="C:\Users\istomina\Downloads\a031c595a5a11241ac5e96da8f70bbb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1" t="12842" r="16141" b="11791"/>
          <a:stretch/>
        </p:blipFill>
        <p:spPr bwMode="auto">
          <a:xfrm>
            <a:off x="3801729" y="4232571"/>
            <a:ext cx="2892368" cy="2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\\Server2003\e\Айдиго_БМЦ\! Маркетинг\ФОТО ассортимента\ne!konfetta\Сухофрукты и Орехи\неконф_дойПак_Помело 150г_2000пре прозр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76" y="952884"/>
            <a:ext cx="3929063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18196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EF59C903-B6EE-BB82-830D-D4EA5825B501}"/>
              </a:ext>
            </a:extLst>
          </p:cNvPr>
          <p:cNvSpPr/>
          <p:nvPr/>
        </p:nvSpPr>
        <p:spPr>
          <a:xfrm>
            <a:off x="0" y="0"/>
            <a:ext cx="12192000" cy="605481"/>
          </a:xfrm>
          <a:prstGeom prst="rect">
            <a:avLst/>
          </a:prstGeom>
          <a:solidFill>
            <a:srgbClr val="8A06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Объект 6">
            <a:extLst>
              <a:ext uri="{FF2B5EF4-FFF2-40B4-BE49-F238E27FC236}">
                <a16:creationId xmlns:a16="http://schemas.microsoft.com/office/drawing/2014/main" xmlns="" id="{2CA93414-6C36-54F0-F142-42289B64E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276" y="111210"/>
            <a:ext cx="1334530" cy="359297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319D89C9-59CB-E136-235A-C797E0586585}"/>
              </a:ext>
            </a:extLst>
          </p:cNvPr>
          <p:cNvSpPr txBox="1">
            <a:spLocks/>
          </p:cNvSpPr>
          <p:nvPr/>
        </p:nvSpPr>
        <p:spPr>
          <a:xfrm>
            <a:off x="7462300" y="1664898"/>
            <a:ext cx="4517666" cy="12975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</a:pPr>
            <a:endParaRPr lang="ru-RU" sz="1600" dirty="0">
              <a:effectLst/>
              <a:latin typeface="Arial" pitchFamily="34" charset="0"/>
              <a:ea typeface="Arial" pitchFamily="34" charset="0"/>
              <a:cs typeface="Arial" pitchFamily="34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50C6191B-A2C5-97D2-DC71-60CD6807405E}"/>
              </a:ext>
            </a:extLst>
          </p:cNvPr>
          <p:cNvSpPr txBox="1">
            <a:spLocks/>
          </p:cNvSpPr>
          <p:nvPr/>
        </p:nvSpPr>
        <p:spPr>
          <a:xfrm>
            <a:off x="7462300" y="952884"/>
            <a:ext cx="4363116" cy="956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</a:pPr>
            <a:r>
              <a:rPr lang="ru-RU" sz="3600" b="1" spc="600" dirty="0" smtClean="0">
                <a:effectLst/>
                <a:latin typeface="Sathu" pitchFamily="2" charset="-34"/>
                <a:ea typeface="Arial" panose="020B0604020202020204" pitchFamily="34" charset="0"/>
                <a:cs typeface="Sathu" pitchFamily="2" charset="-34"/>
              </a:rPr>
              <a:t>БАНАН</a:t>
            </a:r>
            <a:endParaRPr lang="ru-RU" sz="3600" b="1" spc="600" dirty="0">
              <a:effectLst/>
              <a:latin typeface="Sathu" pitchFamily="2" charset="-34"/>
              <a:ea typeface="Arial" panose="020B0604020202020204" pitchFamily="34" charset="0"/>
              <a:cs typeface="Sathu" pitchFamily="2" charset="-34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0FA776D1-DEEA-1E02-35CE-BE527D0C2F1A}"/>
              </a:ext>
            </a:extLst>
          </p:cNvPr>
          <p:cNvSpPr txBox="1">
            <a:spLocks/>
          </p:cNvSpPr>
          <p:nvPr/>
        </p:nvSpPr>
        <p:spPr>
          <a:xfrm>
            <a:off x="7462300" y="2751825"/>
            <a:ext cx="4517666" cy="37926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</a:pPr>
            <a:endParaRPr lang="ru-RU" sz="1400" dirty="0">
              <a:effectLst/>
              <a:latin typeface="Arial" pitchFamily="34" charset="0"/>
              <a:ea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F7F8572D-A1AF-AF4F-AB3E-E56461183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1109" y="158740"/>
            <a:ext cx="2838857" cy="28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65034" y="1909720"/>
            <a:ext cx="476038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Вяленые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бананы имеют насыщенный сладкий вкус, а по содержанию полезных веществ практически не уступают свежим фруктам. В вяленых бананах сохраняется большое количество влаги, что делает плоды мягкими. 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endParaRPr lang="ru-RU" sz="1600" dirty="0">
              <a:latin typeface="Arial" pitchFamily="34" charset="0"/>
              <a:cs typeface="Arial" pitchFamily="34" charset="0"/>
            </a:endParaRPr>
          </a:p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Такие бананы - полезный и питательный перекус, вкусная добавка в каши,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гранолу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и сырники. </a:t>
            </a:r>
          </a:p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Они дарят мощный заряд энергии, повышают мозговую активность, улучшают настроение.</a:t>
            </a:r>
          </a:p>
          <a:p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Упакованы в герметичный пакет, надежно защищающий их от повреждений и посторонних запахов.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987396" y="4839419"/>
            <a:ext cx="47186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endParaRPr lang="ru-RU" b="1" dirty="0">
              <a:latin typeface="Arial" pitchFamily="34" charset="0"/>
              <a:cs typeface="Arial" pitchFamily="34" charset="0"/>
            </a:endParaRPr>
          </a:p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СОСТАВ: БАНАНЫ СУШЁНЫЕ.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3" name="Picture 3" descr="C:\Users\istomina\Downloads\b3c5d463e5382738b85a846073bbcdd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601" y="3772230"/>
            <a:ext cx="2845408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\\Server2003\e\Айдиго_БМЦ\! Маркетинг\ФОТО ассортимента\ne!konfetta\Сухофрукты и Орехи\неконф_дойПак_Банан 150г_2000пре прозр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76" y="952884"/>
            <a:ext cx="3929063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79326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EF59C903-B6EE-BB82-830D-D4EA5825B501}"/>
              </a:ext>
            </a:extLst>
          </p:cNvPr>
          <p:cNvSpPr/>
          <p:nvPr/>
        </p:nvSpPr>
        <p:spPr>
          <a:xfrm>
            <a:off x="0" y="0"/>
            <a:ext cx="12192000" cy="605481"/>
          </a:xfrm>
          <a:prstGeom prst="rect">
            <a:avLst/>
          </a:prstGeom>
          <a:solidFill>
            <a:srgbClr val="8A06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Объект 6">
            <a:extLst>
              <a:ext uri="{FF2B5EF4-FFF2-40B4-BE49-F238E27FC236}">
                <a16:creationId xmlns:a16="http://schemas.microsoft.com/office/drawing/2014/main" xmlns="" id="{2CA93414-6C36-54F0-F142-42289B64E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276" y="111210"/>
            <a:ext cx="1334530" cy="359297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319D89C9-59CB-E136-235A-C797E0586585}"/>
              </a:ext>
            </a:extLst>
          </p:cNvPr>
          <p:cNvSpPr txBox="1">
            <a:spLocks/>
          </p:cNvSpPr>
          <p:nvPr/>
        </p:nvSpPr>
        <p:spPr>
          <a:xfrm>
            <a:off x="7462300" y="1664898"/>
            <a:ext cx="4517666" cy="12975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</a:pPr>
            <a:endParaRPr lang="ru-RU" sz="1600" dirty="0">
              <a:effectLst/>
              <a:latin typeface="Arial" pitchFamily="34" charset="0"/>
              <a:ea typeface="Arial" pitchFamily="34" charset="0"/>
              <a:cs typeface="Arial" pitchFamily="34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50C6191B-A2C5-97D2-DC71-60CD6807405E}"/>
              </a:ext>
            </a:extLst>
          </p:cNvPr>
          <p:cNvSpPr txBox="1">
            <a:spLocks/>
          </p:cNvSpPr>
          <p:nvPr/>
        </p:nvSpPr>
        <p:spPr>
          <a:xfrm>
            <a:off x="7462300" y="952884"/>
            <a:ext cx="4363116" cy="956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</a:pPr>
            <a:r>
              <a:rPr lang="ru-RU" sz="3600" b="1" spc="600" dirty="0" smtClean="0">
                <a:effectLst/>
                <a:latin typeface="Sathu" pitchFamily="2" charset="-34"/>
                <a:ea typeface="Arial" panose="020B0604020202020204" pitchFamily="34" charset="0"/>
                <a:cs typeface="Sathu" pitchFamily="2" charset="-34"/>
              </a:rPr>
              <a:t>ГУАВА</a:t>
            </a:r>
            <a:endParaRPr lang="ru-RU" sz="3600" b="1" spc="600" dirty="0">
              <a:effectLst/>
              <a:latin typeface="Sathu" pitchFamily="2" charset="-34"/>
              <a:ea typeface="Arial" panose="020B0604020202020204" pitchFamily="34" charset="0"/>
              <a:cs typeface="Sathu" pitchFamily="2" charset="-34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0FA776D1-DEEA-1E02-35CE-BE527D0C2F1A}"/>
              </a:ext>
            </a:extLst>
          </p:cNvPr>
          <p:cNvSpPr txBox="1">
            <a:spLocks/>
          </p:cNvSpPr>
          <p:nvPr/>
        </p:nvSpPr>
        <p:spPr>
          <a:xfrm>
            <a:off x="7462300" y="2751825"/>
            <a:ext cx="4517666" cy="37926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5000"/>
              </a:lnSpc>
            </a:pPr>
            <a:endParaRPr lang="ru-RU" sz="1400" dirty="0">
              <a:effectLst/>
              <a:latin typeface="Arial" pitchFamily="34" charset="0"/>
              <a:ea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F7F8572D-A1AF-AF4F-AB3E-E56461183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1109" y="158740"/>
            <a:ext cx="2838857" cy="288000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8738732"/>
              </p:ext>
            </p:extLst>
          </p:nvPr>
        </p:nvGraphicFramePr>
        <p:xfrm>
          <a:off x="838200" y="3006884"/>
          <a:ext cx="10515600" cy="1988820"/>
        </p:xfrm>
        <a:graphic>
          <a:graphicData uri="http://schemas.openxmlformats.org/drawingml/2006/table">
            <a:tbl>
              <a:tblPr/>
              <a:tblGrid>
                <a:gridCol w="10515600"/>
              </a:tblGrid>
              <a:tr h="0">
                <a:tc>
                  <a:txBody>
                    <a:bodyPr/>
                    <a:lstStyle/>
                    <a:p>
                      <a:endParaRPr lang="en-US" dirty="0">
                        <a:effectLst/>
                      </a:endParaRP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ru-RU" dirty="0">
                        <a:effectLst/>
                      </a:endParaRP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en-US">
                        <a:effectLst/>
                      </a:endParaRP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en-US">
                        <a:effectLst/>
                      </a:endParaRP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ru-RU">
                        <a:effectLst/>
                      </a:endParaRP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en-US" dirty="0">
                        <a:effectLst/>
                      </a:endParaRP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838200" y="30067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88656" y="1975449"/>
            <a:ext cx="5536760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Arial" pitchFamily="34" charset="0"/>
                <a:cs typeface="Arial" pitchFamily="34" charset="0"/>
              </a:rPr>
              <a:t>Гуаву также называют “тропическим яблоком” за внешнюю схожесть, у ее плодов сладкий вкус и нежный аромат. По содержанию витамина С сушеная гуава превосходит цитрусы, а большое количество пищевых волокон очищают организм от токсинов. </a:t>
            </a:r>
          </a:p>
          <a:p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endParaRPr lang="ru-RU" sz="1400" dirty="0">
              <a:latin typeface="Arial" pitchFamily="34" charset="0"/>
              <a:cs typeface="Arial" pitchFamily="34" charset="0"/>
            </a:endParaRPr>
          </a:p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Ломтики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гуавы из солнечного Вьетнама - это натуральный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продукт с экзотическим вкусом.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Благодаря бережной сушке кусочки гуавы остаются нежными и мягкими, сохраняя нежный вкус и аромат, а также витамины и минералы. </a:t>
            </a: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endParaRPr lang="ru-RU" sz="1400" dirty="0">
              <a:latin typeface="Arial" pitchFamily="34" charset="0"/>
              <a:cs typeface="Arial" pitchFamily="34" charset="0"/>
            </a:endParaRPr>
          </a:p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Сушеная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гуава дополнит любые десерты, выпечку, сладкие завтраки: кашу,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гранолу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и мюсли.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400800" y="5167223"/>
            <a:ext cx="45892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endParaRPr lang="ru-RU" b="1" dirty="0">
              <a:latin typeface="Arial" pitchFamily="34" charset="0"/>
              <a:cs typeface="Arial" pitchFamily="34" charset="0"/>
            </a:endParaRPr>
          </a:p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СОСТАВ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: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ГУАВА СУШЁНАЯ.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7" name="Picture 3" descr="C:\Users\istomina\Downloads\0628ace12147b9a9889397d92e17c68c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0" r="8316"/>
          <a:stretch/>
        </p:blipFill>
        <p:spPr bwMode="auto">
          <a:xfrm>
            <a:off x="3571335" y="4033223"/>
            <a:ext cx="2717321" cy="22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\\Server2003\e\Айдиго_БМЦ\! Маркетинг\ФОТО ассортимента\ne!konfetta\Сухофрукты и Орехи\неконф_дойПак_Гуава 150г_2000пре прозр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68" y="973719"/>
            <a:ext cx="3929062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1899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1113</TotalTime>
  <Words>1026</Words>
  <Application>Microsoft Office PowerPoint</Application>
  <PresentationFormat>Произвольный</PresentationFormat>
  <Paragraphs>188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- новая линейка сухофруктов  и орехов “Айдиго”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Субботина Юлия</cp:lastModifiedBy>
  <cp:revision>54</cp:revision>
  <dcterms:created xsi:type="dcterms:W3CDTF">2022-11-11T09:02:14Z</dcterms:created>
  <dcterms:modified xsi:type="dcterms:W3CDTF">2023-04-12T10:09:40Z</dcterms:modified>
</cp:coreProperties>
</file>