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57" r:id="rId4"/>
    <p:sldId id="259" r:id="rId5"/>
    <p:sldId id="258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5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44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C413E-325E-42DB-9056-E694AFE85072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128233-5D45-4B55-BF20-88A5A0A73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106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28233-5D45-4B55-BF20-88A5A0A73FD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999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istomina\Downloads\ilovepdf_pages-to-jpg (7)\BrandBook_page-00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4" t="122" r="9725" b="-22"/>
          <a:stretch/>
        </p:blipFill>
        <p:spPr bwMode="auto">
          <a:xfrm>
            <a:off x="0" y="0"/>
            <a:ext cx="94460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4869160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Segoe Print" pitchFamily="2" charset="0"/>
              </a:rPr>
              <a:t>Итальянская минеральная вода.</a:t>
            </a:r>
            <a:endParaRPr lang="ru-RU" sz="2400" dirty="0">
              <a:solidFill>
                <a:schemeClr val="bg1"/>
              </a:solidFill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160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stomina\Downloads\ilovepdf_pages-to-jpg (9)\Progetto Fiuggi Eng_page-00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8" b="9028"/>
          <a:stretch/>
        </p:blipFill>
        <p:spPr bwMode="auto">
          <a:xfrm>
            <a:off x="1084155" y="0"/>
            <a:ext cx="8059845" cy="597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4000" y="404664"/>
            <a:ext cx="399644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ИСТОРИЯ</a:t>
            </a:r>
          </a:p>
          <a:p>
            <a:endParaRPr lang="ru-RU" sz="2400" b="1" dirty="0" smtClean="0">
              <a:solidFill>
                <a:srgbClr val="191548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Fiuggi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726 лет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основании компании.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Бренд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Fiuggi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официально зарегистрирован Министерством экономического развития в Реестре исторических брендов.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Это признание помещает Fiuggi в традицию итальянского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производства, укрепляя ее позицию среди икон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«Сделано в Италии».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309319"/>
            <a:ext cx="8712968" cy="174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638" y="6398664"/>
            <a:ext cx="8286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3734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" t="5205" r="979" b="6790"/>
          <a:stretch/>
        </p:blipFill>
        <p:spPr bwMode="auto">
          <a:xfrm>
            <a:off x="0" y="2232000"/>
            <a:ext cx="9144000" cy="2001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4" y="6281480"/>
            <a:ext cx="8929194" cy="17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553" y="6460530"/>
            <a:ext cx="82867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000" y="900000"/>
            <a:ext cx="8316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Артезианский бассейн минеральных вод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Fiuggi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расположен внутри горного массива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Эрничи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Местная экосистема практически не менялась на протяжении последних пяти тысяч лет.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4000" y="4824000"/>
            <a:ext cx="8748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Минеральные воды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Fiuggi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непрерывно возобновляются естественным путем и приобретают свои уникальные физико-химические характеристики, насыщаясь микроэлементами из вулканических отложений. Таким образом они приобретают свои лечебные свойства.</a:t>
            </a:r>
          </a:p>
        </p:txBody>
      </p:sp>
    </p:spTree>
    <p:extLst>
      <p:ext uri="{BB962C8B-B14F-4D97-AF65-F5344CB8AC3E}">
        <p14:creationId xmlns:p14="http://schemas.microsoft.com/office/powerpoint/2010/main" val="640946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stomina\Downloads\Progetto Fiuggi Eng_page-000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65" t="10786" r="1348" b="10273"/>
          <a:stretch/>
        </p:blipFill>
        <p:spPr bwMode="auto">
          <a:xfrm>
            <a:off x="4598630" y="908720"/>
            <a:ext cx="4545370" cy="4181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553" y="6460530"/>
            <a:ext cx="82867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4" y="6281480"/>
            <a:ext cx="8929194" cy="17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4000" y="404664"/>
            <a:ext cx="449112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ФИЗИКО-ХИМИЧЕСКИЙ СОСТАВ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Благодаря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своему особому физико-химическому составу из-за низкого содержания минеральных солей, и в особенности низкой концентрацией соды, минеральная вода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Fiuggi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легко всасывается тканями организма и быстро выводится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Рекомендуется для вывода шлаков из организма, оказывает мочегонный и противовоспалительный эффект на организм человека.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144977"/>
              </p:ext>
            </p:extLst>
          </p:nvPr>
        </p:nvGraphicFramePr>
        <p:xfrm>
          <a:off x="107506" y="3913317"/>
          <a:ext cx="4392384" cy="2179976"/>
        </p:xfrm>
        <a:graphic>
          <a:graphicData uri="http://schemas.openxmlformats.org/drawingml/2006/table">
            <a:tbl>
              <a:tblPr/>
              <a:tblGrid>
                <a:gridCol w="2119096"/>
                <a:gridCol w="1268230"/>
                <a:gridCol w="1005058"/>
              </a:tblGrid>
              <a:tr h="2724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Гидрокарбонаты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НСО3 -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90-125 мг/л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</a:tr>
              <a:tr h="2724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Кальций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Са2+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15-25 мг/л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</a:tr>
              <a:tr h="2724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Диоксид кремния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SiO2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12-25 мг/л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</a:tr>
              <a:tr h="2724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Хлориды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СІ-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7-10 мг/л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</a:tr>
              <a:tr h="2724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Магний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Mg2+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5-10 мг/л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</a:tr>
              <a:tr h="2724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Калий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К+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5-10 мг/л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</a:tr>
              <a:tr h="2724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Натрий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Na+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5-10 мг/л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</a:tr>
              <a:tr h="2724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Сульфаты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SO₄²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0-5 мг/л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9604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istomina\Downloads\Progetto Fiuggi Eng_page-00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3" t="-22" r="8657"/>
          <a:stretch/>
        </p:blipFill>
        <p:spPr bwMode="auto">
          <a:xfrm>
            <a:off x="6821" y="-1488"/>
            <a:ext cx="9363076" cy="685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84001" y="756000"/>
            <a:ext cx="4068520" cy="504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 smtClean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1. Фульвовая </a:t>
            </a:r>
            <a:r>
              <a:rPr lang="ru-RU" sz="1200" b="1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кислота</a:t>
            </a:r>
            <a:r>
              <a:rPr lang="ru-RU" sz="1200" b="1" dirty="0" smtClean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200" b="1" dirty="0">
              <a:solidFill>
                <a:srgbClr val="19154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• Восходящая звезда в мире косметики.</a:t>
            </a:r>
          </a:p>
          <a:p>
            <a:pPr>
              <a:lnSpc>
                <a:spcPct val="150000"/>
              </a:lnSpc>
            </a:pPr>
            <a:r>
              <a:rPr lang="ru-RU" sz="1200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• Способствует выведению камней из почек и рецидивов.</a:t>
            </a:r>
          </a:p>
          <a:p>
            <a:pPr>
              <a:lnSpc>
                <a:spcPct val="150000"/>
              </a:lnSpc>
            </a:pPr>
            <a:r>
              <a:rPr lang="ru-RU" sz="1200" b="1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2. Гиперурикемия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200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Предотвращает гиперурикемию и защищает от </a:t>
            </a:r>
            <a:r>
              <a:rPr lang="ru-RU" sz="1200" dirty="0" smtClean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повреждения почек</a:t>
            </a:r>
            <a:r>
              <a:rPr lang="ru-RU" sz="1200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200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Уменьшает выделение мочевой кислоты с мочой</a:t>
            </a:r>
          </a:p>
          <a:p>
            <a:pPr>
              <a:lnSpc>
                <a:spcPct val="150000"/>
              </a:lnSpc>
            </a:pPr>
            <a:r>
              <a:rPr lang="ru-RU" sz="1200" b="1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3. Антиоксидантное действие: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200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Замедляет процесс старения.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200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Улучшает здоровье пищеварительной системы и защищает </a:t>
            </a:r>
            <a:r>
              <a:rPr lang="ru-RU" sz="1200" dirty="0" smtClean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функции мозга</a:t>
            </a:r>
            <a:r>
              <a:rPr lang="ru-RU" sz="1200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200" b="1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4. Противовоспалительное действие: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200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Улучшает внешний вид кожи.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200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Обладает легкими отшелушивающими свойствами, помогающими сгладить кожу.</a:t>
            </a:r>
          </a:p>
          <a:p>
            <a:pPr>
              <a:lnSpc>
                <a:spcPct val="150000"/>
              </a:lnSpc>
            </a:pPr>
            <a:r>
              <a:rPr lang="ru-RU" sz="1200" b="1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5. Антибактериальное </a:t>
            </a:r>
            <a:r>
              <a:rPr lang="ru-RU" sz="1200" b="1" dirty="0" smtClean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действие</a:t>
            </a:r>
            <a:r>
              <a:rPr lang="ru-RU" sz="1200" b="1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Показан </a:t>
            </a:r>
            <a:r>
              <a:rPr lang="ru-RU" sz="1200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для лечения и профилактики угревой сыпи, а также дерматита.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052736"/>
            <a:ext cx="38519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Fiuggi </a:t>
            </a:r>
            <a:endParaRPr lang="ru-RU" sz="4000" b="1" dirty="0" smtClean="0">
              <a:solidFill>
                <a:srgbClr val="191548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dirty="0" smtClean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а протяжении</a:t>
            </a:r>
            <a:endParaRPr lang="ru-RU" sz="4000" dirty="0">
              <a:solidFill>
                <a:srgbClr val="191548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восьми веков </a:t>
            </a:r>
            <a:endParaRPr lang="ru-RU" sz="4000" dirty="0" smtClean="0">
              <a:solidFill>
                <a:srgbClr val="191548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4000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истока к</a:t>
            </a:r>
          </a:p>
          <a:p>
            <a:pPr algn="ctr"/>
            <a:r>
              <a:rPr lang="ru-RU" sz="4000" dirty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000" dirty="0" smtClean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лагополучию.</a:t>
            </a:r>
            <a:endParaRPr lang="ru-RU" sz="4000" dirty="0">
              <a:solidFill>
                <a:srgbClr val="19154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488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731" y="980728"/>
            <a:ext cx="4464269" cy="41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4" y="6281480"/>
            <a:ext cx="8929194" cy="17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553" y="6460530"/>
            <a:ext cx="82867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4000" y="756000"/>
            <a:ext cx="46805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ЛЕЧЕБНЫЕ СВОЙСТВА МИНЕРАЛЬНОЙ ВОДЫ </a:t>
            </a:r>
            <a:r>
              <a:rPr lang="en-US" sz="2400" b="1" dirty="0" smtClean="0">
                <a:solidFill>
                  <a:srgbClr val="191548"/>
                </a:solidFill>
                <a:latin typeface="Times New Roman" pitchFamily="18" charset="0"/>
                <a:cs typeface="Times New Roman" pitchFamily="18" charset="0"/>
              </a:rPr>
              <a:t>FIUGGI</a:t>
            </a:r>
          </a:p>
          <a:p>
            <a:endParaRPr lang="ru-RU" sz="1600" dirty="0"/>
          </a:p>
          <a:p>
            <a:r>
              <a:rPr lang="ru-RU" sz="1600" dirty="0" smtClean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Доказаны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ходе целого ряда научных исследований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Минеральные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воды из исторических термальных парков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Fiuggi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аккредитованы Национальной системой здравоохранения Италии для лечения камней в почках и мочевыводящих путях.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Научные исследования последних лет, опубликованные в ведущих международных изданиях (таких как Nephron, 1999 г., выпуск 81, приложение 1, стр.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98-102,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медицинском журнале Kidney International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доказали, что содержащиеся в минеральной воде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Fiuggi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фульвовые и гуминовые кислоты разрушают кристаллическую решетку структуры камня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7593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000" y="684000"/>
            <a:ext cx="6534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191548"/>
                </a:solidFill>
              </a:rPr>
              <a:t>АССОРТИМЕНТ</a:t>
            </a:r>
          </a:p>
          <a:p>
            <a:pPr lvl="0"/>
            <a:r>
              <a:rPr lang="ru-RU" sz="2400" b="1" dirty="0" smtClean="0">
                <a:solidFill>
                  <a:srgbClr val="191548"/>
                </a:solidFill>
              </a:rPr>
              <a:t>МИНЕРАЛЬНОЙ </a:t>
            </a:r>
            <a:r>
              <a:rPr lang="ru-RU" sz="2400" b="1" dirty="0">
                <a:solidFill>
                  <a:srgbClr val="191548"/>
                </a:solidFill>
              </a:rPr>
              <a:t>ВОДЫ </a:t>
            </a:r>
            <a:r>
              <a:rPr lang="en-US" sz="2400" b="1" dirty="0">
                <a:solidFill>
                  <a:srgbClr val="191548"/>
                </a:solidFill>
              </a:rPr>
              <a:t>FIUGGI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28276"/>
            <a:ext cx="3804570" cy="47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553" y="6460530"/>
            <a:ext cx="82867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4" y="6281480"/>
            <a:ext cx="8929194" cy="17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543915"/>
              </p:ext>
            </p:extLst>
          </p:nvPr>
        </p:nvGraphicFramePr>
        <p:xfrm>
          <a:off x="144000" y="2268000"/>
          <a:ext cx="5112566" cy="2973138"/>
        </p:xfrm>
        <a:graphic>
          <a:graphicData uri="http://schemas.openxmlformats.org/drawingml/2006/table">
            <a:tbl>
              <a:tblPr/>
              <a:tblGrid>
                <a:gridCol w="2016222"/>
                <a:gridCol w="1008112"/>
                <a:gridCol w="864096"/>
                <a:gridCol w="1224136"/>
              </a:tblGrid>
              <a:tr h="4247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Наименование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Обьем, мл.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Вложение в короб.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Штрих-код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</a:tr>
              <a:tr h="4247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Вода минеральная газ 0,75 л стекло 1/6 FIUGGI Италия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750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8015962000328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</a:tr>
              <a:tr h="4247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Вода минеральная газ 1л  стекло 1/6 FIUGGI Италия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8015962000380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</a:tr>
              <a:tr h="4247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Вода минеральная б/газа 0,75 л стекло 1/6 FIUGGI Италия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750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8015962000298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</a:tr>
              <a:tr h="4247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Вода минеральная б/газа 1л  стекло 1/6 FIUGGI Италия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8015962000366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</a:tr>
              <a:tr h="4247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Вода минеральная б/газа 0,5л  ПЭТ 1/6 FIUGGI Италия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8015962000120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</a:tr>
              <a:tr h="4247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Вода минеральная б/газа 1л  ПЭТ 1/6 FIUGGI Италия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8015962000182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4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518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stomina\Downloads\Progetto Fiuggi Eng_page-00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6" t="-2636" r="3097"/>
          <a:stretch/>
        </p:blipFill>
        <p:spPr bwMode="auto">
          <a:xfrm>
            <a:off x="-17454" y="-240263"/>
            <a:ext cx="9226708" cy="709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677" y="6453336"/>
            <a:ext cx="990000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6453336"/>
            <a:ext cx="733425" cy="282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\\server2003\e\Айдиго_БМЦ\! Маркетинг\Логотипы и знаки\Айдиго\-1x-1xMQ_1710223517883 (2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-99393"/>
            <a:ext cx="3275863" cy="131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116000"/>
            <a:ext cx="57606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Компания 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Айдиго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 – официальный импортер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Fiuggi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Благодаря партнерству с заводом-изготовителем мы имеем возможность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предлагать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самые привлекательные цены для всех категорий клиентов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Наличие собственного складского комплекса и развитой логистики гарантирует быстрые отгрузки вашего заказа по территории России и СНГ.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168000"/>
            <a:ext cx="6534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Наши контакты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Тел.: +7 (343) 288-76-76 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E-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aidigo@aidigo.ru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4000" y="4104000"/>
            <a:ext cx="612068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 всем вопросам сотрудничества, получения каталогов и образцов Вы можете обратиться к представителю компании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000" y="5544000"/>
            <a:ext cx="5760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Благодарим Вас за внимание и предлагаем рассмотреть варианты плодотворного сотрудничества!</a:t>
            </a:r>
          </a:p>
        </p:txBody>
      </p:sp>
    </p:spTree>
    <p:extLst>
      <p:ext uri="{BB962C8B-B14F-4D97-AF65-F5344CB8AC3E}">
        <p14:creationId xmlns:p14="http://schemas.microsoft.com/office/powerpoint/2010/main" val="8431616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523</Words>
  <Application>Microsoft Office PowerPoint</Application>
  <PresentationFormat>Экран (4:3)</PresentationFormat>
  <Paragraphs>105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Истомина Татьяна</dc:creator>
  <cp:lastModifiedBy>Степаненко Елена</cp:lastModifiedBy>
  <cp:revision>26</cp:revision>
  <dcterms:created xsi:type="dcterms:W3CDTF">2025-08-15T07:40:24Z</dcterms:created>
  <dcterms:modified xsi:type="dcterms:W3CDTF">2025-09-18T10:07:19Z</dcterms:modified>
</cp:coreProperties>
</file>